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T Rounds Condensed Bold" panose="020B0604020202020204" charset="-94"/>
      <p:regular r:id="rId20"/>
    </p:embeddedFont>
    <p:embeddedFont>
      <p:font typeface="TT Rounds Condensed" panose="020B0604020202020204" charset="-94"/>
      <p:regular r:id="rId21"/>
    </p:embeddedFont>
    <p:embeddedFont>
      <p:font typeface="Arial Bold" panose="020B0604020202020204" charset="-94"/>
      <p:regular r:id="rId22"/>
    </p:embeddedFont>
    <p:embeddedFont>
      <p:font typeface="Arial" panose="020B0604020202020204" pitchFamily="3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76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3.mp4"/><Relationship Id="rId7" Type="http://schemas.openxmlformats.org/officeDocument/2006/relationships/image" Target="../media/image26.jpe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46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9866" y="1675605"/>
            <a:ext cx="16600785" cy="2214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tr-TR" sz="4400" b="1" dirty="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Elektrik Dağıtım Şebekesinde </a:t>
            </a:r>
            <a:r>
              <a:rPr lang="en-US" sz="4400" b="1" dirty="0" err="1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Rüzgar</a:t>
            </a:r>
            <a:r>
              <a:rPr lang="tr-TR" sz="4400" b="1" dirty="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tr-TR" sz="4400" b="1" dirty="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Kuvveti</a:t>
            </a:r>
            <a:r>
              <a:rPr lang="en-US" sz="4400" b="1" dirty="0" smtClean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ve </a:t>
            </a:r>
            <a:r>
              <a:rPr lang="en-US" sz="44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Buz</a:t>
            </a:r>
            <a:r>
              <a:rPr lang="en-US" sz="44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Yükünün</a:t>
            </a:r>
            <a:r>
              <a:rPr lang="en-US" sz="44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Fazla</a:t>
            </a:r>
            <a:r>
              <a:rPr lang="en-US" sz="44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Olduğu</a:t>
            </a:r>
            <a:r>
              <a:rPr lang="en-US" sz="44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Spesifik</a:t>
            </a:r>
            <a:r>
              <a:rPr lang="en-US" sz="44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Bölgelerdeki</a:t>
            </a:r>
            <a:r>
              <a:rPr lang="en-US" sz="44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Fazlar</a:t>
            </a:r>
            <a:r>
              <a:rPr lang="en-US" sz="44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Arası</a:t>
            </a:r>
            <a:r>
              <a:rPr lang="en-US" sz="44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Aralayıcıların</a:t>
            </a:r>
            <a:r>
              <a:rPr lang="en-US" sz="44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Pilot </a:t>
            </a:r>
            <a:r>
              <a:rPr lang="en-US" sz="44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Uygulaması</a:t>
            </a:r>
            <a:r>
              <a:rPr lang="en-US" sz="44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Ar-Ge Projesi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9866" y="4963239"/>
            <a:ext cx="16600785" cy="135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Sümeyye </a:t>
            </a:r>
            <a:r>
              <a:rPr lang="en-US" sz="36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İleri</a:t>
            </a:r>
            <a:r>
              <a:rPr lang="en-US" sz="3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,Furkan</a:t>
            </a:r>
            <a:r>
              <a: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Gültekin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9866" y="7373089"/>
            <a:ext cx="16601241" cy="103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6"/>
              </a:lnSpc>
            </a:pPr>
            <a:endParaRPr/>
          </a:p>
          <a:p>
            <a:pPr algn="l">
              <a:lnSpc>
                <a:spcPts val="3116"/>
              </a:lnSpc>
            </a:pPr>
            <a:r>
              <a:rPr lang="en-US" sz="360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Bildiri ID Numarası:0095</a:t>
            </a:r>
          </a:p>
        </p:txBody>
      </p:sp>
      <p:sp>
        <p:nvSpPr>
          <p:cNvPr id="6" name="Freeform 6" descr="Görüntü"/>
          <p:cNvSpPr/>
          <p:nvPr/>
        </p:nvSpPr>
        <p:spPr>
          <a:xfrm>
            <a:off x="14012391" y="3658827"/>
            <a:ext cx="3321178" cy="2028826"/>
          </a:xfrm>
          <a:custGeom>
            <a:avLst/>
            <a:gdLst/>
            <a:ahLst/>
            <a:cxnLst/>
            <a:rect l="l" t="t" r="r" b="b"/>
            <a:pathLst>
              <a:path w="3321178" h="2028826">
                <a:moveTo>
                  <a:pt x="0" y="0"/>
                </a:moveTo>
                <a:lnTo>
                  <a:pt x="3321178" y="0"/>
                </a:lnTo>
                <a:lnTo>
                  <a:pt x="3321178" y="2028827"/>
                </a:lnTo>
                <a:lnTo>
                  <a:pt x="0" y="2028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" r="-18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7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57400" y="792828"/>
            <a:ext cx="15590520" cy="82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72"/>
              </a:lnSpc>
              <a:spcBef>
                <a:spcPct val="0"/>
              </a:spcBef>
            </a:pPr>
            <a:r>
              <a:rPr lang="en-US" sz="5400" b="1" u="none" strike="noStrike" spc="-35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Pilot </a:t>
            </a:r>
            <a:r>
              <a:rPr lang="en-US" sz="5400" b="1" u="none" strike="noStrike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Uygulama</a:t>
            </a:r>
            <a:r>
              <a:rPr lang="en-US" sz="5400" b="1" u="none" strike="noStrike" spc="-35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u="none" strike="noStrike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Çalışmaları</a:t>
            </a:r>
            <a:endParaRPr lang="en-US" sz="5400" b="1" u="none" strike="noStrike" spc="-35" dirty="0">
              <a:solidFill>
                <a:srgbClr val="000000"/>
              </a:solidFill>
              <a:ea typeface="TT Rounds Condensed Bold"/>
              <a:cs typeface="TT Rounds Condensed Bold"/>
              <a:sym typeface="TT Rounds Condensed Bold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3" t="29545" r="34342" b="36365"/>
          <a:stretch/>
        </p:blipFill>
        <p:spPr>
          <a:xfrm>
            <a:off x="11009601" y="1770472"/>
            <a:ext cx="2971800" cy="3429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28921" r="65266" b="37668"/>
          <a:stretch/>
        </p:blipFill>
        <p:spPr>
          <a:xfrm rot="5400000">
            <a:off x="14315521" y="2144226"/>
            <a:ext cx="3429001" cy="264684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33334" r="-758" b="9090"/>
          <a:stretch/>
        </p:blipFill>
        <p:spPr>
          <a:xfrm>
            <a:off x="8355596" y="5489304"/>
            <a:ext cx="8153400" cy="3520786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11349384" y="4723852"/>
            <a:ext cx="2271178" cy="3434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Karatay-2 Suruç </a:t>
            </a:r>
            <a:r>
              <a:rPr lang="tr-TR" dirty="0" err="1" smtClean="0"/>
              <a:t>Fideri</a:t>
            </a:r>
            <a:endParaRPr lang="tr-TR" dirty="0"/>
          </a:p>
        </p:txBody>
      </p:sp>
      <p:sp>
        <p:nvSpPr>
          <p:cNvPr id="12" name="Dikdörtgen 11"/>
          <p:cNvSpPr/>
          <p:nvPr/>
        </p:nvSpPr>
        <p:spPr>
          <a:xfrm>
            <a:off x="15039921" y="4555230"/>
            <a:ext cx="2143679" cy="571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Niğde-1 </a:t>
            </a:r>
            <a:r>
              <a:rPr lang="tr-TR" dirty="0" err="1" smtClean="0"/>
              <a:t>Çardacık</a:t>
            </a:r>
            <a:r>
              <a:rPr lang="tr-TR" dirty="0" smtClean="0"/>
              <a:t> KÖK </a:t>
            </a:r>
            <a:r>
              <a:rPr lang="tr-TR" dirty="0" err="1" smtClean="0"/>
              <a:t>Fideri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13" name="Dikdörtgen 12"/>
          <p:cNvSpPr/>
          <p:nvPr/>
        </p:nvSpPr>
        <p:spPr>
          <a:xfrm>
            <a:off x="8534400" y="8462370"/>
            <a:ext cx="2794202" cy="3434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Selçuklu-2 </a:t>
            </a:r>
            <a:r>
              <a:rPr lang="tr-TR" dirty="0" err="1" smtClean="0"/>
              <a:t>Eğribayat</a:t>
            </a:r>
            <a:r>
              <a:rPr lang="tr-TR" dirty="0" smtClean="0"/>
              <a:t> </a:t>
            </a:r>
            <a:r>
              <a:rPr lang="tr-TR" dirty="0" err="1" smtClean="0"/>
              <a:t>Fideri</a:t>
            </a:r>
            <a:endParaRPr lang="tr-TR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t="50758" r="20254" b="9090"/>
          <a:stretch/>
        </p:blipFill>
        <p:spPr>
          <a:xfrm>
            <a:off x="7543800" y="1895112"/>
            <a:ext cx="2951339" cy="3315249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8037637" y="4737707"/>
            <a:ext cx="1997845" cy="3434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Eskil Bilezikli </a:t>
            </a:r>
            <a:r>
              <a:rPr lang="tr-TR" dirty="0" err="1" smtClean="0"/>
              <a:t>Fideri</a:t>
            </a:r>
            <a:endParaRPr lang="tr-TR" dirty="0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9" y="2143381"/>
            <a:ext cx="6048120" cy="6048120"/>
          </a:xfrm>
          <a:prstGeom prst="rect">
            <a:avLst/>
          </a:prstGeom>
        </p:spPr>
      </p:pic>
      <p:sp>
        <p:nvSpPr>
          <p:cNvPr id="16" name="Dikdörtgen 15"/>
          <p:cNvSpPr/>
          <p:nvPr/>
        </p:nvSpPr>
        <p:spPr>
          <a:xfrm>
            <a:off x="1097527" y="7734300"/>
            <a:ext cx="2794202" cy="3434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Selçuklu-2 </a:t>
            </a:r>
            <a:r>
              <a:rPr lang="tr-TR" dirty="0" err="1" smtClean="0"/>
              <a:t>Eğribayat</a:t>
            </a:r>
            <a:r>
              <a:rPr lang="tr-TR" dirty="0" smtClean="0"/>
              <a:t> </a:t>
            </a:r>
            <a:r>
              <a:rPr lang="tr-TR" dirty="0" err="1" smtClean="0"/>
              <a:t>Fideri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50" end="40193.3333"/>
                </p14:media>
              </p:ext>
            </p:extLst>
          </p:nvPr>
        </p:nvPicPr>
        <p:blipFill>
          <a:blip r:embed="rId7"/>
          <a:srcRect l="10470" r="10650"/>
          <a:stretch>
            <a:fillRect/>
          </a:stretch>
        </p:blipFill>
        <p:spPr>
          <a:xfrm>
            <a:off x="818990" y="2230353"/>
            <a:ext cx="8221424" cy="5732547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t="8554" b="8554"/>
          <a:stretch>
            <a:fillRect/>
          </a:stretch>
        </p:blipFill>
        <p:spPr>
          <a:xfrm>
            <a:off x="10159682" y="2230353"/>
            <a:ext cx="7398192" cy="57325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69654" y="908677"/>
            <a:ext cx="15590520" cy="82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72"/>
              </a:lnSpc>
              <a:spcBef>
                <a:spcPct val="0"/>
              </a:spcBef>
            </a:pPr>
            <a:r>
              <a:rPr lang="en-US" sz="5400" b="1" u="none" strike="noStrike" spc="-35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Pilot </a:t>
            </a:r>
            <a:r>
              <a:rPr lang="en-US" sz="5400" b="1" u="none" strike="noStrike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Uygulama</a:t>
            </a:r>
            <a:r>
              <a:rPr lang="en-US" sz="5400" b="1" u="none" strike="noStrike" spc="-35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u="none" strike="noStrike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Çalışmaları</a:t>
            </a:r>
            <a:r>
              <a:rPr lang="en-US" sz="5400" b="1" u="none" strike="noStrike" spc="-35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u="none" strike="noStrike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Sonuçları</a:t>
            </a:r>
            <a:endParaRPr lang="en-US" sz="5400" b="1" u="none" strike="noStrike" spc="-35" dirty="0">
              <a:solidFill>
                <a:srgbClr val="000000"/>
              </a:solidFill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295400" y="8136229"/>
            <a:ext cx="747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Video 2. </a:t>
            </a:r>
            <a:r>
              <a:rPr lang="tr-TR" dirty="0" smtClean="0"/>
              <a:t>Seydişehir ilçesi Bozkır-2 </a:t>
            </a:r>
            <a:r>
              <a:rPr lang="tr-TR" dirty="0" err="1" smtClean="0"/>
              <a:t>fideri</a:t>
            </a:r>
            <a:r>
              <a:rPr lang="tr-TR" dirty="0" smtClean="0"/>
              <a:t> fazlar arası </a:t>
            </a:r>
            <a:r>
              <a:rPr lang="tr-TR" dirty="0" err="1" smtClean="0"/>
              <a:t>aralayıcı</a:t>
            </a:r>
            <a:r>
              <a:rPr lang="tr-TR" dirty="0" smtClean="0"/>
              <a:t> uygulaması öncesi 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10210800" y="8136229"/>
            <a:ext cx="75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Video 3. </a:t>
            </a:r>
            <a:r>
              <a:rPr lang="tr-TR" dirty="0" smtClean="0"/>
              <a:t>Seydişehir ilçesi Bozkır-2 </a:t>
            </a:r>
            <a:r>
              <a:rPr lang="tr-TR" dirty="0" err="1" smtClean="0"/>
              <a:t>fideri</a:t>
            </a:r>
            <a:r>
              <a:rPr lang="tr-TR" dirty="0" smtClean="0"/>
              <a:t> fazlar arası </a:t>
            </a:r>
            <a:r>
              <a:rPr lang="tr-TR" dirty="0" err="1" smtClean="0"/>
              <a:t>aralayıcı</a:t>
            </a:r>
            <a:r>
              <a:rPr lang="tr-TR" dirty="0" smtClean="0"/>
              <a:t> uygulaması sonrası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3973" y="2490312"/>
            <a:ext cx="8074636" cy="5829866"/>
          </a:xfrm>
          <a:custGeom>
            <a:avLst/>
            <a:gdLst/>
            <a:ahLst/>
            <a:cxnLst/>
            <a:rect l="l" t="t" r="r" b="b"/>
            <a:pathLst>
              <a:path w="8074636" h="5829866">
                <a:moveTo>
                  <a:pt x="0" y="0"/>
                </a:moveTo>
                <a:lnTo>
                  <a:pt x="8074637" y="0"/>
                </a:lnTo>
                <a:lnTo>
                  <a:pt x="8074637" y="5829866"/>
                </a:lnTo>
                <a:lnTo>
                  <a:pt x="0" y="5829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39705" y="2490312"/>
            <a:ext cx="9221337" cy="5829866"/>
          </a:xfrm>
          <a:custGeom>
            <a:avLst/>
            <a:gdLst/>
            <a:ahLst/>
            <a:cxnLst/>
            <a:rect l="l" t="t" r="r" b="b"/>
            <a:pathLst>
              <a:path w="9221337" h="5829866">
                <a:moveTo>
                  <a:pt x="0" y="0"/>
                </a:moveTo>
                <a:lnTo>
                  <a:pt x="9221337" y="0"/>
                </a:lnTo>
                <a:lnTo>
                  <a:pt x="9221337" y="5829866"/>
                </a:lnTo>
                <a:lnTo>
                  <a:pt x="0" y="5829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09800" y="1028701"/>
            <a:ext cx="1520952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372"/>
              </a:lnSpc>
              <a:spcBef>
                <a:spcPct val="0"/>
              </a:spcBef>
            </a:pPr>
            <a:r>
              <a:rPr lang="en-US" sz="5400" b="1" u="none" strike="noStrike" spc="-35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Pilot </a:t>
            </a:r>
            <a:r>
              <a:rPr lang="en-US" sz="5400" b="1" u="none" strike="noStrike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Uygulama</a:t>
            </a:r>
            <a:r>
              <a:rPr lang="en-US" sz="5400" b="1" u="none" strike="noStrike" spc="-35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u="none" strike="noStrike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Çalışmaları</a:t>
            </a:r>
            <a:r>
              <a:rPr lang="en-US" sz="5400" b="1" u="none" strike="noStrike" spc="-35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u="none" strike="noStrike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Sonuçları</a:t>
            </a:r>
            <a:endParaRPr lang="en-US" sz="5400" b="1" u="none" strike="noStrike" spc="-35" dirty="0">
              <a:solidFill>
                <a:srgbClr val="000000"/>
              </a:solidFill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3923" y="8320178"/>
            <a:ext cx="7454736" cy="346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3"/>
              </a:lnSpc>
              <a:spcBef>
                <a:spcPct val="0"/>
              </a:spcBef>
            </a:pPr>
            <a:r>
              <a:rPr lang="en-US" sz="2000" b="1" spc="-16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Tablo</a:t>
            </a:r>
            <a:r>
              <a:rPr lang="en-US" sz="2000" b="1" spc="-16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1. </a:t>
            </a:r>
            <a:r>
              <a:rPr lang="en-US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Fazlar</a:t>
            </a:r>
            <a:r>
              <a:rPr lang="en-US" sz="2000" spc="-16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rası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ralayıcı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u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ygulaması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ö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ncesi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ilot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b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ölge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v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erileri</a:t>
            </a:r>
            <a:endParaRPr lang="en-US" sz="2000" spc="-16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53600" y="8320178"/>
            <a:ext cx="7508076" cy="346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3"/>
              </a:lnSpc>
              <a:spcBef>
                <a:spcPct val="0"/>
              </a:spcBef>
            </a:pPr>
            <a:r>
              <a:rPr lang="en-US" sz="2000" b="1" spc="-16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Tablo</a:t>
            </a:r>
            <a:r>
              <a:rPr lang="en-US" sz="2000" b="1" spc="-16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2. </a:t>
            </a:r>
            <a:r>
              <a:rPr lang="en-US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Fazlar</a:t>
            </a:r>
            <a:r>
              <a:rPr lang="en-US" sz="2000" spc="-16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rası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ralayıcı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u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ygulaması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onrası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ilot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b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ölge</a:t>
            </a:r>
            <a:r>
              <a:rPr lang="en-US" sz="2000" spc="-16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2000" spc="-16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v</a:t>
            </a:r>
            <a:r>
              <a:rPr lang="en-US" sz="2000" spc="-16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erileri</a:t>
            </a:r>
            <a:endParaRPr lang="en-US" sz="2000" spc="-16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717289"/>
            <a:ext cx="988871" cy="988871"/>
          </a:xfrm>
          <a:custGeom>
            <a:avLst/>
            <a:gdLst/>
            <a:ahLst/>
            <a:cxnLst/>
            <a:rect l="l" t="t" r="r" b="b"/>
            <a:pathLst>
              <a:path w="988871" h="988871">
                <a:moveTo>
                  <a:pt x="0" y="0"/>
                </a:moveTo>
                <a:lnTo>
                  <a:pt x="988871" y="0"/>
                </a:lnTo>
                <a:lnTo>
                  <a:pt x="988871" y="988871"/>
                </a:lnTo>
                <a:lnTo>
                  <a:pt x="0" y="988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157976"/>
            <a:ext cx="988871" cy="988871"/>
          </a:xfrm>
          <a:custGeom>
            <a:avLst/>
            <a:gdLst/>
            <a:ahLst/>
            <a:cxnLst/>
            <a:rect l="l" t="t" r="r" b="b"/>
            <a:pathLst>
              <a:path w="988871" h="988871">
                <a:moveTo>
                  <a:pt x="0" y="0"/>
                </a:moveTo>
                <a:lnTo>
                  <a:pt x="988871" y="0"/>
                </a:lnTo>
                <a:lnTo>
                  <a:pt x="988871" y="988871"/>
                </a:lnTo>
                <a:lnTo>
                  <a:pt x="0" y="988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7598663"/>
            <a:ext cx="988871" cy="988871"/>
          </a:xfrm>
          <a:custGeom>
            <a:avLst/>
            <a:gdLst/>
            <a:ahLst/>
            <a:cxnLst/>
            <a:rect l="l" t="t" r="r" b="b"/>
            <a:pathLst>
              <a:path w="988871" h="988871">
                <a:moveTo>
                  <a:pt x="0" y="0"/>
                </a:moveTo>
                <a:lnTo>
                  <a:pt x="988871" y="0"/>
                </a:lnTo>
                <a:lnTo>
                  <a:pt x="988871" y="988871"/>
                </a:lnTo>
                <a:lnTo>
                  <a:pt x="0" y="988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110744" y="3483088"/>
            <a:ext cx="3890952" cy="3890952"/>
            <a:chOff x="0" y="0"/>
            <a:chExt cx="5187936" cy="51879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87936" cy="5187936"/>
            </a:xfrm>
            <a:custGeom>
              <a:avLst/>
              <a:gdLst/>
              <a:ahLst/>
              <a:cxnLst/>
              <a:rect l="l" t="t" r="r" b="b"/>
              <a:pathLst>
                <a:path w="5187936" h="5187936">
                  <a:moveTo>
                    <a:pt x="0" y="0"/>
                  </a:moveTo>
                  <a:lnTo>
                    <a:pt x="5187936" y="0"/>
                  </a:lnTo>
                  <a:lnTo>
                    <a:pt x="5187936" y="5187936"/>
                  </a:lnTo>
                  <a:lnTo>
                    <a:pt x="0" y="5187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755898" y="1862956"/>
              <a:ext cx="1462025" cy="1462025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719C">
                  <a:alpha val="73725"/>
                </a:srgbClr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68"/>
                  </a:lnSpc>
                </a:pPr>
                <a:endParaRPr/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>
            <a:off x="2411176" y="819212"/>
            <a:ext cx="15590520" cy="86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5400" b="1" spc="-40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Sonuç</a:t>
            </a:r>
            <a:r>
              <a:rPr lang="en-US" sz="5400" b="1" spc="-40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ve </a:t>
            </a:r>
            <a:r>
              <a:rPr lang="en-US" sz="5400" b="1" spc="-40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Değerlendirme</a:t>
            </a:r>
            <a:endParaRPr lang="en-US" sz="5400" b="1" spc="-40" dirty="0">
              <a:solidFill>
                <a:srgbClr val="000000"/>
              </a:solidFill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67515" y="2755389"/>
            <a:ext cx="12138489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Pilot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bölgelerde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ilk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uygulamanın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yapıldığı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tarihten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itibaren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faz-faz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arızası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yaşanmamıştır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20370" y="4934799"/>
            <a:ext cx="1142925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Uzun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dönem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saha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gözlemleri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sonucunda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fazlar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arası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aralayıcıların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iletken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üzerinde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kritik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seviyede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ek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yük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oluşturmadığı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ve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aralayıcıların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formunda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bir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bozulma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yaşanmadığı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u="none" strike="noStrike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gözlemlenmiştir</a:t>
            </a:r>
            <a:r>
              <a:rPr lang="en-US" sz="3200" u="none" strike="noStrike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67515" y="7636763"/>
            <a:ext cx="11310001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Saha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uygulamaları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sonuçları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,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montaj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sayısının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arttırılması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ile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projeye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konu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sorunların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önemli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ölçüde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önüne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geçilebileceğini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00" spc="-23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göstermiştir</a:t>
            </a:r>
            <a:r>
              <a:rPr lang="en-US" sz="3200" spc="-23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48740" y="4534823"/>
            <a:ext cx="15590520" cy="93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b="1" spc="-40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Teşekkürler</a:t>
            </a:r>
            <a:r>
              <a:rPr lang="en-US" sz="6600" b="1" spc="-40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95176" y="1344912"/>
            <a:ext cx="13402491" cy="75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b="1" spc="-32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İçindekiler</a:t>
            </a:r>
            <a:endParaRPr lang="en-US" sz="5400" b="1" spc="-32" dirty="0">
              <a:solidFill>
                <a:srgbClr val="000000"/>
              </a:solidFill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95176" y="2746902"/>
            <a:ext cx="15903475" cy="522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8605" lvl="1" indent="-354302" algn="just">
              <a:lnSpc>
                <a:spcPct val="150000"/>
              </a:lnSpc>
              <a:buAutoNum type="arabicPeriod"/>
            </a:pPr>
            <a:r>
              <a:rPr lang="en-US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Projeye</a:t>
            </a:r>
            <a:r>
              <a:rPr lang="en-US" sz="3282" spc="2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N</a:t>
            </a:r>
            <a:r>
              <a:rPr lang="en-US" sz="3282" spc="29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eden</a:t>
            </a:r>
            <a:r>
              <a:rPr lang="en-US" sz="3282" spc="29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İ</a:t>
            </a:r>
            <a:r>
              <a:rPr lang="en-US" sz="3282" spc="29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htiyaç</a:t>
            </a:r>
            <a:r>
              <a:rPr lang="en-US" sz="3282" spc="29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D</a:t>
            </a:r>
            <a:r>
              <a:rPr lang="en-US" sz="3282" spc="29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uyulmuştur</a:t>
            </a:r>
            <a:r>
              <a:rPr lang="en-US" sz="3282" spc="2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?</a:t>
            </a:r>
          </a:p>
          <a:p>
            <a:pPr marL="708605" lvl="1" indent="-354302" algn="just">
              <a:lnSpc>
                <a:spcPct val="150000"/>
              </a:lnSpc>
              <a:buAutoNum type="arabicPeriod"/>
            </a:pPr>
            <a:r>
              <a:rPr lang="en-US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Projenin</a:t>
            </a:r>
            <a:r>
              <a:rPr lang="en-US" sz="3282" spc="2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3282" spc="29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</a:t>
            </a:r>
            <a:r>
              <a:rPr lang="en-US" sz="3282" spc="29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macı</a:t>
            </a:r>
            <a:r>
              <a:rPr lang="en-US" sz="3282" spc="29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endParaRPr lang="tr-TR" sz="3282" spc="29" dirty="0" smtClean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  <a:p>
            <a:pPr marL="708605" lvl="1" indent="-354302" algn="just">
              <a:lnSpc>
                <a:spcPct val="150000"/>
              </a:lnSpc>
              <a:buAutoNum type="arabicPeriod"/>
            </a:pPr>
            <a:r>
              <a:rPr lang="en-US" sz="3282" spc="29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Proje</a:t>
            </a:r>
            <a:r>
              <a:rPr lang="en-US" sz="3282" spc="29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Kapsamı</a:t>
            </a:r>
            <a:endParaRPr lang="en-US" sz="3282" spc="29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  <a:p>
            <a:pPr marL="708605" lvl="1" indent="-354302" algn="just">
              <a:lnSpc>
                <a:spcPct val="150000"/>
              </a:lnSpc>
              <a:buAutoNum type="arabicPeriod"/>
            </a:pPr>
            <a:r>
              <a:rPr lang="en-US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Geliştirilen</a:t>
            </a:r>
            <a:r>
              <a:rPr lang="en-US" sz="3282" spc="2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Fazlar</a:t>
            </a:r>
            <a:r>
              <a:rPr lang="en-US" sz="3282" spc="2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Arası</a:t>
            </a:r>
            <a:r>
              <a:rPr lang="en-US" sz="3282" spc="2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Aralayıcılar</a:t>
            </a:r>
            <a:endParaRPr lang="en-US" sz="3282" spc="29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  <a:p>
            <a:pPr marL="708605" lvl="1" indent="-354302" algn="just">
              <a:lnSpc>
                <a:spcPct val="150000"/>
              </a:lnSpc>
              <a:buAutoNum type="arabicPeriod"/>
            </a:pPr>
            <a:r>
              <a:rPr lang="en-US" sz="3282" spc="2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Pilot </a:t>
            </a:r>
            <a:r>
              <a:rPr lang="en-US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Uygulama</a:t>
            </a:r>
            <a:r>
              <a:rPr lang="en-US" sz="3282" spc="2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82" spc="2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Çalışmaları</a:t>
            </a:r>
            <a:r>
              <a:rPr lang="en-US" sz="3282" spc="2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</a:p>
          <a:p>
            <a:pPr marL="708605" lvl="1" indent="-354302" algn="just">
              <a:lnSpc>
                <a:spcPct val="150000"/>
              </a:lnSpc>
              <a:buAutoNum type="arabicPeriod"/>
            </a:pPr>
            <a:r>
              <a:rPr lang="en-US" sz="3282" spc="30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Pilot </a:t>
            </a:r>
            <a:r>
              <a:rPr lang="en-US" sz="3282" spc="30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Uygulama</a:t>
            </a:r>
            <a:r>
              <a:rPr lang="en-US" sz="3282" spc="30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82" spc="30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Çalışma</a:t>
            </a:r>
            <a:r>
              <a:rPr lang="en-US" sz="3282" spc="30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282" spc="30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Sonuçları</a:t>
            </a:r>
            <a:endParaRPr lang="tr-TR" sz="3282" spc="30" dirty="0" smtClean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  <a:p>
            <a:pPr marL="708605" lvl="1" indent="-354302" algn="just">
              <a:lnSpc>
                <a:spcPct val="150000"/>
              </a:lnSpc>
              <a:buAutoNum type="arabicPeriod"/>
            </a:pPr>
            <a:r>
              <a:rPr lang="tr-TR" sz="3282" spc="30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Sonuç ve Değerlendirme</a:t>
            </a:r>
            <a:endParaRPr lang="en-US" sz="3282" spc="30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95600" y="876300"/>
            <a:ext cx="1340249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b="1" spc="-32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Projeye</a:t>
            </a:r>
            <a:r>
              <a:rPr lang="en-US" sz="5400" b="1" spc="-32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tr-TR" sz="5400" b="1" spc="-32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N</a:t>
            </a:r>
            <a:r>
              <a:rPr lang="en-US" sz="5400" b="1" spc="-32" dirty="0" err="1" smtClean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eden</a:t>
            </a:r>
            <a:r>
              <a:rPr lang="en-US" sz="5400" b="1" spc="-32" dirty="0" smtClean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tr-TR" sz="5400" b="1" spc="-32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İ</a:t>
            </a:r>
            <a:r>
              <a:rPr lang="en-US" sz="5400" b="1" spc="-32" dirty="0" err="1" smtClean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htiyaç</a:t>
            </a:r>
            <a:r>
              <a:rPr lang="en-US" sz="5400" b="1" spc="-32" dirty="0" smtClean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tr-TR" sz="5400" b="1" spc="-32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D</a:t>
            </a:r>
            <a:r>
              <a:rPr lang="en-US" sz="5400" b="1" spc="-32" dirty="0" err="1" smtClean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uyulmuştur</a:t>
            </a:r>
            <a:r>
              <a:rPr lang="en-US" sz="5400" b="1" spc="-32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?</a:t>
            </a:r>
          </a:p>
        </p:txBody>
      </p:sp>
      <p:pic>
        <p:nvPicPr>
          <p:cNvPr id="4" name="İsimsiz video ‐ Clipchamp ile yapıldı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796" t="3122" r="9660"/>
          <a:stretch/>
        </p:blipFill>
        <p:spPr>
          <a:xfrm>
            <a:off x="3657600" y="1943100"/>
            <a:ext cx="10210800" cy="699506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657600" y="9034337"/>
            <a:ext cx="514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i="1" dirty="0" smtClean="0"/>
              <a:t>Kaynak: </a:t>
            </a:r>
            <a:r>
              <a:rPr lang="tr-TR" i="1" dirty="0" err="1" smtClean="0"/>
              <a:t>Smithonian</a:t>
            </a:r>
            <a:r>
              <a:rPr lang="tr-TR" i="1" dirty="0" smtClean="0"/>
              <a:t> </a:t>
            </a:r>
            <a:r>
              <a:rPr lang="tr-TR" i="1" dirty="0" err="1" smtClean="0"/>
              <a:t>National</a:t>
            </a:r>
            <a:r>
              <a:rPr lang="tr-TR" i="1" dirty="0" smtClean="0"/>
              <a:t> </a:t>
            </a:r>
            <a:r>
              <a:rPr lang="tr-TR" i="1" dirty="0" err="1" smtClean="0"/>
              <a:t>Air</a:t>
            </a:r>
            <a:r>
              <a:rPr lang="tr-TR" i="1" dirty="0" smtClean="0"/>
              <a:t> </a:t>
            </a:r>
            <a:r>
              <a:rPr lang="tr-TR" i="1" dirty="0" err="1" smtClean="0"/>
              <a:t>and</a:t>
            </a:r>
            <a:r>
              <a:rPr lang="tr-TR" i="1" dirty="0" smtClean="0"/>
              <a:t> Space </a:t>
            </a:r>
            <a:r>
              <a:rPr lang="tr-TR" i="1" dirty="0" err="1" smtClean="0"/>
              <a:t>Museum</a:t>
            </a:r>
            <a:r>
              <a:rPr lang="tr-TR" i="1" dirty="0" smtClean="0"/>
              <a:t> </a:t>
            </a:r>
            <a:endParaRPr lang="tr-T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7"/>
          <p:cNvSpPr txBox="1"/>
          <p:nvPr/>
        </p:nvSpPr>
        <p:spPr>
          <a:xfrm>
            <a:off x="1295400" y="6921834"/>
            <a:ext cx="431569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Kuş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popülasyonunun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etkisi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nedeniyle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iletken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teması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oluşması</a:t>
            </a:r>
            <a:endParaRPr lang="en-US" sz="2800" spc="19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7056278" y="6921834"/>
            <a:ext cx="458977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Buz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yükünün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etkisi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nedeniyle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iletken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teması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oluşması</a:t>
            </a:r>
            <a:endParaRPr lang="en-US" sz="2800" spc="19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7" name="TextBox 20"/>
          <p:cNvSpPr txBox="1"/>
          <p:nvPr/>
        </p:nvSpPr>
        <p:spPr>
          <a:xfrm>
            <a:off x="13301056" y="6944252"/>
            <a:ext cx="37338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Aşırı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akım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kaynaklı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iletken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teması</a:t>
            </a:r>
            <a:r>
              <a:rPr lang="en-US" sz="2800" spc="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800" spc="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oluşması</a:t>
            </a:r>
            <a:endParaRPr lang="en-US" sz="2800" spc="19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</p:txBody>
      </p:sp>
      <p:pic>
        <p:nvPicPr>
          <p:cNvPr id="19" name="Picture 3" descr="C:\Users\mdskln2413\Desktop\ezgif.com-gif-mak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45" y="3847427"/>
            <a:ext cx="4601442" cy="25921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mdskln2413\Desktop\Interphase Spacer Kaynak\ezgif.com-video-to-gif 2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215" y="3847036"/>
            <a:ext cx="4901838" cy="26276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mdskln2413\Desktop\Interphase Spacer Kaynak\ezgif.com-video-to-gif1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314" y="3837840"/>
            <a:ext cx="5098108" cy="26368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3"/>
          <p:cNvSpPr txBox="1"/>
          <p:nvPr/>
        </p:nvSpPr>
        <p:spPr>
          <a:xfrm>
            <a:off x="2819400" y="1943100"/>
            <a:ext cx="1340249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b="1" spc="-32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Projeye</a:t>
            </a:r>
            <a:r>
              <a:rPr lang="en-US" sz="5400" b="1" spc="-32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tr-TR" sz="5400" b="1" spc="-32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N</a:t>
            </a:r>
            <a:r>
              <a:rPr lang="en-US" sz="5400" b="1" spc="-32" dirty="0" err="1" smtClean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eden</a:t>
            </a:r>
            <a:r>
              <a:rPr lang="en-US" sz="5400" b="1" spc="-32" dirty="0" smtClean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tr-TR" sz="5400" b="1" spc="-32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İ</a:t>
            </a:r>
            <a:r>
              <a:rPr lang="en-US" sz="5400" b="1" spc="-32" dirty="0" err="1" smtClean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htiyaç</a:t>
            </a:r>
            <a:r>
              <a:rPr lang="en-US" sz="5400" b="1" spc="-32" dirty="0" smtClean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tr-TR" sz="5400" b="1" spc="-32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D</a:t>
            </a:r>
            <a:r>
              <a:rPr lang="en-US" sz="5400" b="1" spc="-32" dirty="0" err="1" smtClean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uyulmuştur</a:t>
            </a:r>
            <a:r>
              <a:rPr lang="en-US" sz="5400" b="1" spc="-32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02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00645" y="3086100"/>
            <a:ext cx="3359173" cy="4114800"/>
          </a:xfrm>
          <a:custGeom>
            <a:avLst/>
            <a:gdLst/>
            <a:ahLst/>
            <a:cxnLst/>
            <a:rect l="l" t="t" r="r" b="b"/>
            <a:pathLst>
              <a:path w="3359173" h="4114800">
                <a:moveTo>
                  <a:pt x="0" y="0"/>
                </a:moveTo>
                <a:lnTo>
                  <a:pt x="3359173" y="0"/>
                </a:lnTo>
                <a:lnTo>
                  <a:pt x="3359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348740" y="8339289"/>
            <a:ext cx="1455952" cy="1455952"/>
          </a:xfrm>
          <a:custGeom>
            <a:avLst/>
            <a:gdLst/>
            <a:ahLst/>
            <a:cxnLst/>
            <a:rect l="l" t="t" r="r" b="b"/>
            <a:pathLst>
              <a:path w="1455952" h="1455952">
                <a:moveTo>
                  <a:pt x="0" y="0"/>
                </a:moveTo>
                <a:lnTo>
                  <a:pt x="1455952" y="0"/>
                </a:lnTo>
                <a:lnTo>
                  <a:pt x="1455952" y="1455952"/>
                </a:lnTo>
                <a:lnTo>
                  <a:pt x="0" y="1455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97061" y="3055271"/>
            <a:ext cx="10521109" cy="5143048"/>
            <a:chOff x="0" y="0"/>
            <a:chExt cx="1537764" cy="7517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7764" cy="744719"/>
            </a:xfrm>
            <a:custGeom>
              <a:avLst/>
              <a:gdLst/>
              <a:ahLst/>
              <a:cxnLst/>
              <a:rect l="l" t="t" r="r" b="b"/>
              <a:pathLst>
                <a:path w="1537764" h="744719">
                  <a:moveTo>
                    <a:pt x="1520840" y="0"/>
                  </a:moveTo>
                  <a:lnTo>
                    <a:pt x="16924" y="0"/>
                  </a:lnTo>
                  <a:cubicBezTo>
                    <a:pt x="7577" y="0"/>
                    <a:pt x="0" y="7577"/>
                    <a:pt x="0" y="16924"/>
                  </a:cubicBezTo>
                  <a:lnTo>
                    <a:pt x="0" y="546823"/>
                  </a:lnTo>
                  <a:cubicBezTo>
                    <a:pt x="0" y="556170"/>
                    <a:pt x="7577" y="563747"/>
                    <a:pt x="16924" y="563747"/>
                  </a:cubicBezTo>
                  <a:lnTo>
                    <a:pt x="140556" y="563747"/>
                  </a:lnTo>
                  <a:cubicBezTo>
                    <a:pt x="149903" y="563747"/>
                    <a:pt x="157480" y="571325"/>
                    <a:pt x="157480" y="580672"/>
                  </a:cubicBezTo>
                  <a:lnTo>
                    <a:pt x="157480" y="734783"/>
                  </a:lnTo>
                  <a:cubicBezTo>
                    <a:pt x="157480" y="738211"/>
                    <a:pt x="159333" y="741372"/>
                    <a:pt x="162325" y="743046"/>
                  </a:cubicBezTo>
                  <a:cubicBezTo>
                    <a:pt x="165317" y="744719"/>
                    <a:pt x="168981" y="744645"/>
                    <a:pt x="171902" y="742851"/>
                  </a:cubicBezTo>
                  <a:lnTo>
                    <a:pt x="449128" y="572604"/>
                  </a:lnTo>
                  <a:cubicBezTo>
                    <a:pt x="458558" y="566813"/>
                    <a:pt x="469408" y="563747"/>
                    <a:pt x="480474" y="563747"/>
                  </a:cubicBezTo>
                  <a:lnTo>
                    <a:pt x="1520840" y="563747"/>
                  </a:lnTo>
                  <a:cubicBezTo>
                    <a:pt x="1530187" y="563747"/>
                    <a:pt x="1537764" y="556170"/>
                    <a:pt x="1537764" y="546823"/>
                  </a:cubicBezTo>
                  <a:lnTo>
                    <a:pt x="1537764" y="16924"/>
                  </a:lnTo>
                  <a:cubicBezTo>
                    <a:pt x="1537764" y="7577"/>
                    <a:pt x="1530187" y="0"/>
                    <a:pt x="15208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1537764" cy="53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7"/>
                </a:lnSpc>
              </a:pP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Rüzgar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,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fırtına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,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buz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yükü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,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sehim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bozukluğu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ve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canlı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teması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gibi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nedenlerden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dolayı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faz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iletkenlerinin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birbirine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temas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etmesini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,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yerli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ve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milli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imkanlarla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geliştirilen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fazlar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arası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aralayıcı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tasarımını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kullanarak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engellenmesi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 </a:t>
              </a:r>
              <a:r>
                <a:rPr lang="en-US" sz="3099" spc="29" dirty="0" err="1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amaçlanmıştır</a:t>
              </a:r>
              <a:r>
                <a:rPr lang="en-US" sz="3099" spc="29" dirty="0">
                  <a:solidFill>
                    <a:srgbClr val="000000"/>
                  </a:solidFill>
                  <a:ea typeface="TT Rounds Condensed"/>
                  <a:cs typeface="TT Rounds Condensed"/>
                  <a:sym typeface="TT Rounds Condensed"/>
                </a:rPr>
                <a:t>.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86000" y="1257300"/>
            <a:ext cx="15590520" cy="86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5400" b="1" spc="-40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Projenin</a:t>
            </a:r>
            <a:r>
              <a:rPr lang="en-US" sz="5400" b="1" spc="-40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-40" dirty="0" err="1" smtClean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Amacı</a:t>
            </a:r>
            <a:endParaRPr lang="en-US" sz="5400" b="1" spc="-40" dirty="0">
              <a:solidFill>
                <a:srgbClr val="000000"/>
              </a:solidFill>
              <a:ea typeface="TT Rounds Condensed Bold"/>
              <a:cs typeface="TT Rounds Condensed Bold"/>
              <a:sym typeface="TT Rounds Condense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7489" y="3638716"/>
            <a:ext cx="6533129" cy="4158754"/>
          </a:xfrm>
          <a:custGeom>
            <a:avLst/>
            <a:gdLst/>
            <a:ahLst/>
            <a:cxnLst/>
            <a:rect l="l" t="t" r="r" b="b"/>
            <a:pathLst>
              <a:path w="6533129" h="4158754">
                <a:moveTo>
                  <a:pt x="0" y="0"/>
                </a:moveTo>
                <a:lnTo>
                  <a:pt x="6533129" y="0"/>
                </a:lnTo>
                <a:lnTo>
                  <a:pt x="6533129" y="4158754"/>
                </a:lnTo>
                <a:lnTo>
                  <a:pt x="0" y="4158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73097" y="5142041"/>
            <a:ext cx="1659260" cy="165926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719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r>
                <a:rPr lang="en-US" sz="2199" b="1" spc="20">
                  <a:solidFill>
                    <a:srgbClr val="FFFFFF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Rüzgar Yükü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513519" y="5143500"/>
            <a:ext cx="1659260" cy="165926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719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5"/>
                </a:lnSpc>
              </a:pPr>
              <a:r>
                <a:rPr lang="en-US" sz="2199" b="1" spc="20">
                  <a:solidFill>
                    <a:srgbClr val="FFFFFF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Buz  Yükü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85536" y="6750026"/>
            <a:ext cx="2257612" cy="2280626"/>
            <a:chOff x="0" y="0"/>
            <a:chExt cx="80459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4598" cy="812800"/>
            </a:xfrm>
            <a:custGeom>
              <a:avLst/>
              <a:gdLst/>
              <a:ahLst/>
              <a:cxnLst/>
              <a:rect l="l" t="t" r="r" b="b"/>
              <a:pathLst>
                <a:path w="804598" h="812800">
                  <a:moveTo>
                    <a:pt x="402299" y="0"/>
                  </a:moveTo>
                  <a:cubicBezTo>
                    <a:pt x="180115" y="0"/>
                    <a:pt x="0" y="181951"/>
                    <a:pt x="0" y="406400"/>
                  </a:cubicBezTo>
                  <a:cubicBezTo>
                    <a:pt x="0" y="630849"/>
                    <a:pt x="180115" y="812800"/>
                    <a:pt x="402299" y="812800"/>
                  </a:cubicBezTo>
                  <a:cubicBezTo>
                    <a:pt x="624483" y="812800"/>
                    <a:pt x="804598" y="630849"/>
                    <a:pt x="804598" y="406400"/>
                  </a:cubicBezTo>
                  <a:cubicBezTo>
                    <a:pt x="804598" y="181951"/>
                    <a:pt x="624483" y="0"/>
                    <a:pt x="402299" y="0"/>
                  </a:cubicBezTo>
                  <a:close/>
                </a:path>
              </a:pathLst>
            </a:custGeom>
            <a:solidFill>
              <a:srgbClr val="41719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5431" y="95250"/>
              <a:ext cx="653736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3"/>
                </a:lnSpc>
              </a:pPr>
              <a:r>
                <a:rPr lang="en-US" sz="2299" b="1" spc="21">
                  <a:solidFill>
                    <a:srgbClr val="FFFFFF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Rüzgar+ Buz  Yükü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82429" y="5283519"/>
            <a:ext cx="4235052" cy="3038482"/>
          </a:xfrm>
          <a:custGeom>
            <a:avLst/>
            <a:gdLst/>
            <a:ahLst/>
            <a:cxnLst/>
            <a:rect l="l" t="t" r="r" b="b"/>
            <a:pathLst>
              <a:path w="4235052" h="3038482">
                <a:moveTo>
                  <a:pt x="0" y="0"/>
                </a:moveTo>
                <a:lnTo>
                  <a:pt x="4235052" y="0"/>
                </a:lnTo>
                <a:lnTo>
                  <a:pt x="4235052" y="3038482"/>
                </a:lnTo>
                <a:lnTo>
                  <a:pt x="0" y="3038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2137487"/>
            <a:ext cx="476690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7" lvl="1" algn="ctr">
              <a:lnSpc>
                <a:spcPts val="4320"/>
              </a:lnSpc>
              <a:spcBef>
                <a:spcPct val="0"/>
              </a:spcBef>
            </a:pPr>
            <a:r>
              <a:rPr lang="en-US" sz="3600" spc="-2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Literatür</a:t>
            </a:r>
            <a:r>
              <a:rPr lang="en-US" sz="3600" spc="-24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600" spc="-24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Taraması</a:t>
            </a:r>
            <a:r>
              <a:rPr lang="en-US" sz="3600" b="1" spc="-24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77200" y="2984335"/>
            <a:ext cx="917951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Yapılan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çalışmalarda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iletkenlerin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maruz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kaldığı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mekanik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etkilerin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hesaplama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yöntemleri</a:t>
            </a:r>
            <a:r>
              <a:rPr lang="tr-TR" sz="3149" spc="-19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incelenmiştir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3464" y="8831579"/>
            <a:ext cx="8139634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 b="1" spc="-18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Şekil</a:t>
            </a:r>
            <a:r>
              <a:rPr lang="en-US" sz="3000" b="1" spc="-18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3000" b="1" spc="-18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1</a:t>
            </a:r>
            <a:r>
              <a:rPr lang="en-US" sz="3000" b="1" spc="-18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 </a:t>
            </a:r>
            <a:r>
              <a:rPr lang="en-US" sz="3000" spc="-18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Faz</a:t>
            </a:r>
            <a:r>
              <a:rPr lang="en-US" sz="3000" spc="-18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-</a:t>
            </a:r>
            <a:r>
              <a:rPr lang="tr-TR" sz="3000" spc="-18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F</a:t>
            </a:r>
            <a:r>
              <a:rPr lang="en-US" sz="3000" spc="-18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az</a:t>
            </a:r>
            <a:r>
              <a:rPr lang="en-US" sz="3000" spc="-18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3000" spc="-18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T</a:t>
            </a:r>
            <a:r>
              <a:rPr lang="en-US" sz="3000" spc="-18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emasının</a:t>
            </a:r>
            <a:r>
              <a:rPr lang="en-US" sz="3000" spc="-18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3000" spc="-18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D</a:t>
            </a:r>
            <a:r>
              <a:rPr lang="en-US" sz="3000" spc="-18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evre</a:t>
            </a:r>
            <a:r>
              <a:rPr lang="en-US" sz="3000" spc="-18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3000" spc="-18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G</a:t>
            </a:r>
            <a:r>
              <a:rPr lang="en-US" sz="3000" spc="-18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österimi</a:t>
            </a:r>
            <a:endParaRPr lang="en-US" sz="3000" spc="-18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2133600" y="1063923"/>
            <a:ext cx="15590520" cy="86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4800" b="1" spc="-40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Proje</a:t>
            </a:r>
            <a:r>
              <a:rPr lang="en-US" sz="4800" b="1" spc="-40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800" b="1" spc="-40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Kapsamı</a:t>
            </a:r>
            <a:endParaRPr lang="en-US" sz="4800" b="1" spc="-40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1" name="Grup 50"/>
          <p:cNvGrpSpPr/>
          <p:nvPr/>
        </p:nvGrpSpPr>
        <p:grpSpPr>
          <a:xfrm>
            <a:off x="9877875" y="4333671"/>
            <a:ext cx="8379418" cy="4059830"/>
            <a:chOff x="9222782" y="2379070"/>
            <a:chExt cx="9751018" cy="4898030"/>
          </a:xfrm>
        </p:grpSpPr>
        <p:grpSp>
          <p:nvGrpSpPr>
            <p:cNvPr id="3" name="Group 3"/>
            <p:cNvGrpSpPr/>
            <p:nvPr/>
          </p:nvGrpSpPr>
          <p:grpSpPr>
            <a:xfrm>
              <a:off x="9222782" y="2406070"/>
              <a:ext cx="4549360" cy="732237"/>
              <a:chOff x="-2" y="0"/>
              <a:chExt cx="7398348" cy="1436547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750043" y="0"/>
                <a:ext cx="5898262" cy="1436547"/>
                <a:chOff x="0" y="0"/>
                <a:chExt cx="1379176" cy="335904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379176" cy="33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176" h="335904">
                      <a:moveTo>
                        <a:pt x="89255" y="0"/>
                      </a:moveTo>
                      <a:lnTo>
                        <a:pt x="1289921" y="0"/>
                      </a:lnTo>
                      <a:cubicBezTo>
                        <a:pt x="1313593" y="0"/>
                        <a:pt x="1336295" y="9404"/>
                        <a:pt x="1353034" y="26142"/>
                      </a:cubicBezTo>
                      <a:cubicBezTo>
                        <a:pt x="1369772" y="42881"/>
                        <a:pt x="1379176" y="65583"/>
                        <a:pt x="1379176" y="89255"/>
                      </a:cubicBezTo>
                      <a:lnTo>
                        <a:pt x="1379176" y="246649"/>
                      </a:lnTo>
                      <a:cubicBezTo>
                        <a:pt x="1379176" y="270321"/>
                        <a:pt x="1369772" y="293023"/>
                        <a:pt x="1353034" y="309762"/>
                      </a:cubicBezTo>
                      <a:cubicBezTo>
                        <a:pt x="1336295" y="326501"/>
                        <a:pt x="1313593" y="335904"/>
                        <a:pt x="1289921" y="335904"/>
                      </a:cubicBezTo>
                      <a:lnTo>
                        <a:pt x="89255" y="335904"/>
                      </a:lnTo>
                      <a:cubicBezTo>
                        <a:pt x="65583" y="335904"/>
                        <a:pt x="42881" y="326501"/>
                        <a:pt x="26142" y="309762"/>
                      </a:cubicBezTo>
                      <a:cubicBezTo>
                        <a:pt x="9404" y="293023"/>
                        <a:pt x="0" y="270321"/>
                        <a:pt x="0" y="246649"/>
                      </a:cubicBezTo>
                      <a:lnTo>
                        <a:pt x="0" y="89255"/>
                      </a:lnTo>
                      <a:cubicBezTo>
                        <a:pt x="0" y="65583"/>
                        <a:pt x="9404" y="42881"/>
                        <a:pt x="26142" y="26142"/>
                      </a:cubicBezTo>
                      <a:cubicBezTo>
                        <a:pt x="42881" y="9404"/>
                        <a:pt x="65583" y="0"/>
                        <a:pt x="89255" y="0"/>
                      </a:cubicBezTo>
                      <a:close/>
                    </a:path>
                  </a:pathLst>
                </a:custGeom>
                <a:solidFill>
                  <a:srgbClr val="41719C"/>
                </a:solidFill>
              </p:spPr>
            </p:sp>
            <p:sp>
              <p:nvSpPr>
                <p:cNvPr id="6" name="TextBox 6"/>
                <p:cNvSpPr txBox="1"/>
                <p:nvPr/>
              </p:nvSpPr>
              <p:spPr>
                <a:xfrm>
                  <a:off x="0" y="19050"/>
                  <a:ext cx="1379176" cy="316854"/>
                </a:xfrm>
                <a:prstGeom prst="rect">
                  <a:avLst/>
                </a:prstGeom>
              </p:spPr>
              <p:txBody>
                <a:bodyPr lIns="42603" tIns="42603" rIns="42603" bIns="42603" rtlCol="0" anchor="ctr"/>
                <a:lstStyle/>
                <a:p>
                  <a:pPr algn="ctr">
                    <a:lnSpc>
                      <a:spcPts val="2268"/>
                    </a:lnSpc>
                  </a:pPr>
                  <a:endParaRPr/>
                </a:p>
              </p:txBody>
            </p:sp>
          </p:grpSp>
          <p:sp>
            <p:nvSpPr>
              <p:cNvPr id="7" name="TextBox 7"/>
              <p:cNvSpPr txBox="1"/>
              <p:nvPr/>
            </p:nvSpPr>
            <p:spPr>
              <a:xfrm>
                <a:off x="-2" y="241886"/>
                <a:ext cx="7398348" cy="9106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13"/>
                  </a:lnSpc>
                  <a:spcBef>
                    <a:spcPct val="0"/>
                  </a:spcBef>
                </a:pPr>
                <a:r>
                  <a:rPr lang="en-US" sz="2400" b="1" spc="-18" dirty="0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TS EN IEC 61854</a:t>
                </a: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9287515" y="3445994"/>
              <a:ext cx="4496668" cy="706255"/>
              <a:chOff x="104165" y="0"/>
              <a:chExt cx="7236033" cy="1327244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643553" y="0"/>
                <a:ext cx="5948928" cy="1327244"/>
                <a:chOff x="0" y="0"/>
                <a:chExt cx="1391023" cy="310346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1391023" cy="310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023" h="310346">
                      <a:moveTo>
                        <a:pt x="88495" y="0"/>
                      </a:moveTo>
                      <a:lnTo>
                        <a:pt x="1302528" y="0"/>
                      </a:lnTo>
                      <a:cubicBezTo>
                        <a:pt x="1325998" y="0"/>
                        <a:pt x="1348507" y="9324"/>
                        <a:pt x="1365103" y="25920"/>
                      </a:cubicBezTo>
                      <a:cubicBezTo>
                        <a:pt x="1381699" y="42516"/>
                        <a:pt x="1391023" y="65025"/>
                        <a:pt x="1391023" y="88495"/>
                      </a:cubicBezTo>
                      <a:lnTo>
                        <a:pt x="1391023" y="221851"/>
                      </a:lnTo>
                      <a:cubicBezTo>
                        <a:pt x="1391023" y="270726"/>
                        <a:pt x="1351402" y="310346"/>
                        <a:pt x="1302528" y="310346"/>
                      </a:cubicBezTo>
                      <a:lnTo>
                        <a:pt x="88495" y="310346"/>
                      </a:lnTo>
                      <a:cubicBezTo>
                        <a:pt x="65025" y="310346"/>
                        <a:pt x="42516" y="301023"/>
                        <a:pt x="25920" y="284427"/>
                      </a:cubicBezTo>
                      <a:cubicBezTo>
                        <a:pt x="9324" y="267831"/>
                        <a:pt x="0" y="245322"/>
                        <a:pt x="0" y="221851"/>
                      </a:cubicBezTo>
                      <a:lnTo>
                        <a:pt x="0" y="88495"/>
                      </a:lnTo>
                      <a:cubicBezTo>
                        <a:pt x="0" y="65025"/>
                        <a:pt x="9324" y="42516"/>
                        <a:pt x="25920" y="25920"/>
                      </a:cubicBezTo>
                      <a:cubicBezTo>
                        <a:pt x="42516" y="9324"/>
                        <a:pt x="65025" y="0"/>
                        <a:pt x="88495" y="0"/>
                      </a:cubicBezTo>
                      <a:close/>
                    </a:path>
                  </a:pathLst>
                </a:custGeom>
                <a:solidFill>
                  <a:srgbClr val="41719C"/>
                </a:solidFill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0" y="19050"/>
                  <a:ext cx="1391023" cy="291296"/>
                </a:xfrm>
                <a:prstGeom prst="rect">
                  <a:avLst/>
                </a:prstGeom>
              </p:spPr>
              <p:txBody>
                <a:bodyPr lIns="42603" tIns="42603" rIns="42603" bIns="42603" rtlCol="0" anchor="ctr"/>
                <a:lstStyle/>
                <a:p>
                  <a:pPr algn="ctr">
                    <a:lnSpc>
                      <a:spcPts val="2268"/>
                    </a:lnSpc>
                  </a:pPr>
                  <a:endParaRPr/>
                </a:p>
              </p:txBody>
            </p:sp>
          </p:grpSp>
          <p:sp>
            <p:nvSpPr>
              <p:cNvPr id="12" name="TextBox 12"/>
              <p:cNvSpPr txBox="1"/>
              <p:nvPr/>
            </p:nvSpPr>
            <p:spPr>
              <a:xfrm>
                <a:off x="104165" y="219358"/>
                <a:ext cx="7236033" cy="87226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213"/>
                  </a:lnSpc>
                  <a:spcBef>
                    <a:spcPct val="0"/>
                  </a:spcBef>
                </a:pPr>
                <a:r>
                  <a:rPr lang="en-US" sz="2400" b="1" spc="-18" dirty="0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TS EN 61109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9357994" y="4409955"/>
              <a:ext cx="4417017" cy="703503"/>
              <a:chOff x="-3" y="0"/>
              <a:chExt cx="6623523" cy="1306810"/>
            </a:xfrm>
          </p:grpSpPr>
          <p:grpSp>
            <p:nvGrpSpPr>
              <p:cNvPr id="14" name="Group 14"/>
              <p:cNvGrpSpPr/>
              <p:nvPr/>
            </p:nvGrpSpPr>
            <p:grpSpPr>
              <a:xfrm>
                <a:off x="478464" y="0"/>
                <a:ext cx="5534368" cy="1306810"/>
                <a:chOff x="0" y="0"/>
                <a:chExt cx="1338488" cy="316052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0" y="0"/>
                  <a:ext cx="1338488" cy="316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488" h="316052">
                      <a:moveTo>
                        <a:pt x="91968" y="0"/>
                      </a:moveTo>
                      <a:lnTo>
                        <a:pt x="1246519" y="0"/>
                      </a:lnTo>
                      <a:cubicBezTo>
                        <a:pt x="1270911" y="0"/>
                        <a:pt x="1294303" y="9690"/>
                        <a:pt x="1311551" y="26937"/>
                      </a:cubicBezTo>
                      <a:cubicBezTo>
                        <a:pt x="1328798" y="44184"/>
                        <a:pt x="1338488" y="67577"/>
                        <a:pt x="1338488" y="91968"/>
                      </a:cubicBezTo>
                      <a:lnTo>
                        <a:pt x="1338488" y="224084"/>
                      </a:lnTo>
                      <a:cubicBezTo>
                        <a:pt x="1338488" y="248475"/>
                        <a:pt x="1328798" y="271868"/>
                        <a:pt x="1311551" y="289115"/>
                      </a:cubicBezTo>
                      <a:cubicBezTo>
                        <a:pt x="1294303" y="306363"/>
                        <a:pt x="1270911" y="316052"/>
                        <a:pt x="1246519" y="316052"/>
                      </a:cubicBezTo>
                      <a:lnTo>
                        <a:pt x="91968" y="316052"/>
                      </a:lnTo>
                      <a:cubicBezTo>
                        <a:pt x="67577" y="316052"/>
                        <a:pt x="44184" y="306363"/>
                        <a:pt x="26937" y="289115"/>
                      </a:cubicBezTo>
                      <a:cubicBezTo>
                        <a:pt x="9690" y="271868"/>
                        <a:pt x="0" y="248475"/>
                        <a:pt x="0" y="224084"/>
                      </a:cubicBezTo>
                      <a:lnTo>
                        <a:pt x="0" y="91968"/>
                      </a:lnTo>
                      <a:cubicBezTo>
                        <a:pt x="0" y="67577"/>
                        <a:pt x="9690" y="44184"/>
                        <a:pt x="26937" y="26937"/>
                      </a:cubicBezTo>
                      <a:cubicBezTo>
                        <a:pt x="44184" y="9690"/>
                        <a:pt x="67577" y="0"/>
                        <a:pt x="91968" y="0"/>
                      </a:cubicBezTo>
                      <a:close/>
                    </a:path>
                  </a:pathLst>
                </a:custGeom>
                <a:solidFill>
                  <a:srgbClr val="41719C"/>
                </a:solidFill>
              </p:spPr>
              <p:txBody>
                <a:bodyPr/>
                <a:lstStyle/>
                <a:p>
                  <a:endParaRPr lang="tr-TR" dirty="0"/>
                </a:p>
              </p:txBody>
            </p:sp>
            <p:sp>
              <p:nvSpPr>
                <p:cNvPr id="16" name="TextBox 16"/>
                <p:cNvSpPr txBox="1"/>
                <p:nvPr/>
              </p:nvSpPr>
              <p:spPr>
                <a:xfrm>
                  <a:off x="0" y="19050"/>
                  <a:ext cx="1338488" cy="297002"/>
                </a:xfrm>
                <a:prstGeom prst="rect">
                  <a:avLst/>
                </a:prstGeom>
              </p:spPr>
              <p:txBody>
                <a:bodyPr lIns="42603" tIns="42603" rIns="42603" bIns="42603" rtlCol="0" anchor="ctr"/>
                <a:lstStyle/>
                <a:p>
                  <a:pPr algn="ctr">
                    <a:lnSpc>
                      <a:spcPts val="2268"/>
                    </a:lnSpc>
                  </a:pPr>
                  <a:endParaRPr/>
                </a:p>
              </p:txBody>
            </p:sp>
          </p:grpSp>
          <p:sp>
            <p:nvSpPr>
              <p:cNvPr id="17" name="TextBox 17"/>
              <p:cNvSpPr txBox="1"/>
              <p:nvPr/>
            </p:nvSpPr>
            <p:spPr>
              <a:xfrm>
                <a:off x="-3" y="193149"/>
                <a:ext cx="6623523" cy="84064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107"/>
                  </a:lnSpc>
                  <a:spcBef>
                    <a:spcPct val="0"/>
                  </a:spcBef>
                </a:pPr>
                <a:r>
                  <a:rPr lang="en-US" sz="2400" b="1" spc="-17" dirty="0" smtClean="0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TS EN 62217</a:t>
                </a:r>
                <a:endParaRPr lang="en-US" sz="2400" b="1" spc="-17" dirty="0">
                  <a:solidFill>
                    <a:srgbClr val="FEFEFF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9593978" y="5453713"/>
              <a:ext cx="3945051" cy="736997"/>
              <a:chOff x="0" y="0"/>
              <a:chExt cx="6244603" cy="1242633"/>
            </a:xfrm>
          </p:grpSpPr>
          <p:grpSp>
            <p:nvGrpSpPr>
              <p:cNvPr id="19" name="Group 19"/>
              <p:cNvGrpSpPr/>
              <p:nvPr/>
            </p:nvGrpSpPr>
            <p:grpSpPr>
              <a:xfrm>
                <a:off x="273005" y="0"/>
                <a:ext cx="5752858" cy="1242633"/>
                <a:chOff x="0" y="0"/>
                <a:chExt cx="1422226" cy="307205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1422226" cy="307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226" h="307205">
                      <a:moveTo>
                        <a:pt x="86554" y="0"/>
                      </a:moveTo>
                      <a:lnTo>
                        <a:pt x="1335672" y="0"/>
                      </a:lnTo>
                      <a:cubicBezTo>
                        <a:pt x="1383474" y="0"/>
                        <a:pt x="1422226" y="38751"/>
                        <a:pt x="1422226" y="86554"/>
                      </a:cubicBezTo>
                      <a:lnTo>
                        <a:pt x="1422226" y="220651"/>
                      </a:lnTo>
                      <a:cubicBezTo>
                        <a:pt x="1422226" y="268453"/>
                        <a:pt x="1383474" y="307205"/>
                        <a:pt x="1335672" y="307205"/>
                      </a:cubicBezTo>
                      <a:lnTo>
                        <a:pt x="86554" y="307205"/>
                      </a:lnTo>
                      <a:cubicBezTo>
                        <a:pt x="38751" y="307205"/>
                        <a:pt x="0" y="268453"/>
                        <a:pt x="0" y="220651"/>
                      </a:cubicBezTo>
                      <a:lnTo>
                        <a:pt x="0" y="86554"/>
                      </a:lnTo>
                      <a:cubicBezTo>
                        <a:pt x="0" y="38751"/>
                        <a:pt x="38751" y="0"/>
                        <a:pt x="86554" y="0"/>
                      </a:cubicBezTo>
                      <a:close/>
                    </a:path>
                  </a:pathLst>
                </a:custGeom>
                <a:solidFill>
                  <a:srgbClr val="41719C"/>
                </a:solidFill>
              </p:spPr>
            </p:sp>
            <p:sp>
              <p:nvSpPr>
                <p:cNvPr id="21" name="TextBox 21"/>
                <p:cNvSpPr txBox="1"/>
                <p:nvPr/>
              </p:nvSpPr>
              <p:spPr>
                <a:xfrm>
                  <a:off x="0" y="28575"/>
                  <a:ext cx="1422226" cy="278630"/>
                </a:xfrm>
                <a:prstGeom prst="rect">
                  <a:avLst/>
                </a:prstGeom>
              </p:spPr>
              <p:txBody>
                <a:bodyPr lIns="42603" tIns="42603" rIns="42603" bIns="42603" rtlCol="0" anchor="ctr"/>
                <a:lstStyle/>
                <a:p>
                  <a:pPr algn="ctr">
                    <a:lnSpc>
                      <a:spcPts val="2699"/>
                    </a:lnSpc>
                  </a:pPr>
                  <a:endParaRPr/>
                </a:p>
              </p:txBody>
            </p:sp>
          </p:grpSp>
          <p:sp>
            <p:nvSpPr>
              <p:cNvPr id="22" name="TextBox 22"/>
              <p:cNvSpPr txBox="1"/>
              <p:nvPr/>
            </p:nvSpPr>
            <p:spPr>
              <a:xfrm>
                <a:off x="0" y="287125"/>
                <a:ext cx="6244603" cy="74346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953"/>
                  </a:lnSpc>
                  <a:spcBef>
                    <a:spcPct val="0"/>
                  </a:spcBef>
                </a:pPr>
                <a:r>
                  <a:rPr lang="en-US" sz="2400" b="1" spc="-16" dirty="0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IEC 61854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551364" y="6530965"/>
              <a:ext cx="4166930" cy="746135"/>
              <a:chOff x="0" y="0"/>
              <a:chExt cx="6602282" cy="1440607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439556" y="0"/>
                <a:ext cx="5697643" cy="1440607"/>
                <a:chOff x="0" y="0"/>
                <a:chExt cx="1332266" cy="336854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1332266" cy="336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2266" h="336853">
                      <a:moveTo>
                        <a:pt x="92398" y="0"/>
                      </a:moveTo>
                      <a:lnTo>
                        <a:pt x="1239868" y="0"/>
                      </a:lnTo>
                      <a:cubicBezTo>
                        <a:pt x="1290898" y="0"/>
                        <a:pt x="1332266" y="41368"/>
                        <a:pt x="1332266" y="92398"/>
                      </a:cubicBezTo>
                      <a:lnTo>
                        <a:pt x="1332266" y="244456"/>
                      </a:lnTo>
                      <a:cubicBezTo>
                        <a:pt x="1332266" y="295486"/>
                        <a:pt x="1290898" y="336853"/>
                        <a:pt x="1239868" y="336853"/>
                      </a:cubicBezTo>
                      <a:lnTo>
                        <a:pt x="92398" y="336853"/>
                      </a:lnTo>
                      <a:cubicBezTo>
                        <a:pt x="41368" y="336853"/>
                        <a:pt x="0" y="295486"/>
                        <a:pt x="0" y="244456"/>
                      </a:cubicBezTo>
                      <a:lnTo>
                        <a:pt x="0" y="92398"/>
                      </a:lnTo>
                      <a:cubicBezTo>
                        <a:pt x="0" y="41368"/>
                        <a:pt x="41368" y="0"/>
                        <a:pt x="92398" y="0"/>
                      </a:cubicBezTo>
                      <a:close/>
                    </a:path>
                  </a:pathLst>
                </a:custGeom>
                <a:solidFill>
                  <a:srgbClr val="41719C"/>
                </a:solidFill>
              </p:spPr>
            </p:sp>
            <p:sp>
              <p:nvSpPr>
                <p:cNvPr id="26" name="TextBox 26"/>
                <p:cNvSpPr txBox="1"/>
                <p:nvPr/>
              </p:nvSpPr>
              <p:spPr>
                <a:xfrm>
                  <a:off x="0" y="19050"/>
                  <a:ext cx="1332266" cy="317804"/>
                </a:xfrm>
                <a:prstGeom prst="rect">
                  <a:avLst/>
                </a:prstGeom>
              </p:spPr>
              <p:txBody>
                <a:bodyPr lIns="42603" tIns="42603" rIns="42603" bIns="42603" rtlCol="0" anchor="ctr"/>
                <a:lstStyle/>
                <a:p>
                  <a:pPr algn="ctr">
                    <a:lnSpc>
                      <a:spcPts val="2268"/>
                    </a:lnSpc>
                  </a:pPr>
                  <a:endParaRPr/>
                </a:p>
              </p:txBody>
            </p:sp>
          </p:grpSp>
          <p:sp>
            <p:nvSpPr>
              <p:cNvPr id="27" name="TextBox 27"/>
              <p:cNvSpPr txBox="1"/>
              <p:nvPr/>
            </p:nvSpPr>
            <p:spPr>
              <a:xfrm>
                <a:off x="0" y="285380"/>
                <a:ext cx="6602282" cy="8513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015"/>
                  </a:lnSpc>
                  <a:spcBef>
                    <a:spcPct val="0"/>
                  </a:spcBef>
                </a:pPr>
                <a:r>
                  <a:rPr lang="en-US" sz="2400" b="1" spc="-17" dirty="0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IEC 61109:2008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4005369" y="5391097"/>
              <a:ext cx="3634298" cy="799613"/>
              <a:chOff x="360425" y="0"/>
              <a:chExt cx="5881432" cy="1401435"/>
            </a:xfrm>
          </p:grpSpPr>
          <p:grpSp>
            <p:nvGrpSpPr>
              <p:cNvPr id="29" name="Group 29"/>
              <p:cNvGrpSpPr/>
              <p:nvPr/>
            </p:nvGrpSpPr>
            <p:grpSpPr>
              <a:xfrm>
                <a:off x="360425" y="0"/>
                <a:ext cx="5881432" cy="1401435"/>
                <a:chOff x="0" y="0"/>
                <a:chExt cx="1375241" cy="327694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1375241" cy="327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241" h="327694">
                      <a:moveTo>
                        <a:pt x="89511" y="0"/>
                      </a:moveTo>
                      <a:lnTo>
                        <a:pt x="1285730" y="0"/>
                      </a:lnTo>
                      <a:cubicBezTo>
                        <a:pt x="1309470" y="0"/>
                        <a:pt x="1332237" y="9431"/>
                        <a:pt x="1349024" y="26217"/>
                      </a:cubicBezTo>
                      <a:cubicBezTo>
                        <a:pt x="1365810" y="43004"/>
                        <a:pt x="1375241" y="65771"/>
                        <a:pt x="1375241" y="89511"/>
                      </a:cubicBezTo>
                      <a:lnTo>
                        <a:pt x="1375241" y="238183"/>
                      </a:lnTo>
                      <a:cubicBezTo>
                        <a:pt x="1375241" y="287619"/>
                        <a:pt x="1335165" y="327694"/>
                        <a:pt x="1285730" y="327694"/>
                      </a:cubicBezTo>
                      <a:lnTo>
                        <a:pt x="89511" y="327694"/>
                      </a:lnTo>
                      <a:cubicBezTo>
                        <a:pt x="65771" y="327694"/>
                        <a:pt x="43004" y="318263"/>
                        <a:pt x="26217" y="301477"/>
                      </a:cubicBezTo>
                      <a:cubicBezTo>
                        <a:pt x="9431" y="284690"/>
                        <a:pt x="0" y="261923"/>
                        <a:pt x="0" y="238183"/>
                      </a:cubicBezTo>
                      <a:lnTo>
                        <a:pt x="0" y="89511"/>
                      </a:lnTo>
                      <a:cubicBezTo>
                        <a:pt x="0" y="65771"/>
                        <a:pt x="9431" y="43004"/>
                        <a:pt x="26217" y="26217"/>
                      </a:cubicBezTo>
                      <a:cubicBezTo>
                        <a:pt x="43004" y="9431"/>
                        <a:pt x="65771" y="0"/>
                        <a:pt x="89511" y="0"/>
                      </a:cubicBezTo>
                      <a:close/>
                    </a:path>
                  </a:pathLst>
                </a:custGeom>
                <a:solidFill>
                  <a:srgbClr val="41719C"/>
                </a:solidFill>
              </p:spPr>
            </p:sp>
            <p:sp>
              <p:nvSpPr>
                <p:cNvPr id="31" name="TextBox 31"/>
                <p:cNvSpPr txBox="1"/>
                <p:nvPr/>
              </p:nvSpPr>
              <p:spPr>
                <a:xfrm>
                  <a:off x="0" y="19050"/>
                  <a:ext cx="1375241" cy="308644"/>
                </a:xfrm>
                <a:prstGeom prst="rect">
                  <a:avLst/>
                </a:prstGeom>
              </p:spPr>
              <p:txBody>
                <a:bodyPr lIns="42603" tIns="42603" rIns="42603" bIns="42603" rtlCol="0" anchor="ctr"/>
                <a:lstStyle/>
                <a:p>
                  <a:pPr algn="ctr">
                    <a:lnSpc>
                      <a:spcPts val="2268"/>
                    </a:lnSpc>
                  </a:pPr>
                  <a:endParaRPr/>
                </a:p>
              </p:txBody>
            </p:sp>
          </p:grpSp>
          <p:sp>
            <p:nvSpPr>
              <p:cNvPr id="32" name="TextBox 32"/>
              <p:cNvSpPr txBox="1"/>
              <p:nvPr/>
            </p:nvSpPr>
            <p:spPr>
              <a:xfrm>
                <a:off x="360426" y="438069"/>
                <a:ext cx="5748616" cy="66435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583"/>
                  </a:lnSpc>
                  <a:spcBef>
                    <a:spcPct val="0"/>
                  </a:spcBef>
                </a:pPr>
                <a:r>
                  <a:rPr lang="en-US" sz="2000" b="1" spc="-14" dirty="0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ANSI/NEMA C29.12-2020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3563600" y="2379070"/>
              <a:ext cx="4177234" cy="756871"/>
              <a:chOff x="0" y="0"/>
              <a:chExt cx="6382445" cy="1270776"/>
            </a:xfrm>
          </p:grpSpPr>
          <p:grpSp>
            <p:nvGrpSpPr>
              <p:cNvPr id="34" name="Group 34"/>
              <p:cNvGrpSpPr/>
              <p:nvPr/>
            </p:nvGrpSpPr>
            <p:grpSpPr>
              <a:xfrm>
                <a:off x="383871" y="0"/>
                <a:ext cx="5614702" cy="1270776"/>
                <a:chOff x="0" y="0"/>
                <a:chExt cx="1312872" cy="297142"/>
              </a:xfrm>
            </p:grpSpPr>
            <p:sp>
              <p:nvSpPr>
                <p:cNvPr id="35" name="Freeform 35"/>
                <p:cNvSpPr/>
                <p:nvPr/>
              </p:nvSpPr>
              <p:spPr>
                <a:xfrm>
                  <a:off x="0" y="0"/>
                  <a:ext cx="1312872" cy="29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872" h="297142">
                      <a:moveTo>
                        <a:pt x="93763" y="0"/>
                      </a:moveTo>
                      <a:lnTo>
                        <a:pt x="1219109" y="0"/>
                      </a:lnTo>
                      <a:cubicBezTo>
                        <a:pt x="1270893" y="0"/>
                        <a:pt x="1312872" y="41979"/>
                        <a:pt x="1312872" y="93763"/>
                      </a:cubicBezTo>
                      <a:lnTo>
                        <a:pt x="1312872" y="203379"/>
                      </a:lnTo>
                      <a:cubicBezTo>
                        <a:pt x="1312872" y="228247"/>
                        <a:pt x="1302993" y="252096"/>
                        <a:pt x="1285409" y="269680"/>
                      </a:cubicBezTo>
                      <a:cubicBezTo>
                        <a:pt x="1267825" y="287264"/>
                        <a:pt x="1243976" y="297142"/>
                        <a:pt x="1219109" y="297142"/>
                      </a:cubicBezTo>
                      <a:lnTo>
                        <a:pt x="93763" y="297142"/>
                      </a:lnTo>
                      <a:cubicBezTo>
                        <a:pt x="41979" y="297142"/>
                        <a:pt x="0" y="255163"/>
                        <a:pt x="0" y="203379"/>
                      </a:cubicBezTo>
                      <a:lnTo>
                        <a:pt x="0" y="93763"/>
                      </a:lnTo>
                      <a:cubicBezTo>
                        <a:pt x="0" y="68895"/>
                        <a:pt x="9879" y="45046"/>
                        <a:pt x="27463" y="27463"/>
                      </a:cubicBezTo>
                      <a:cubicBezTo>
                        <a:pt x="45046" y="9879"/>
                        <a:pt x="68895" y="0"/>
                        <a:pt x="93763" y="0"/>
                      </a:cubicBezTo>
                      <a:close/>
                    </a:path>
                  </a:pathLst>
                </a:custGeom>
                <a:solidFill>
                  <a:srgbClr val="41719C"/>
                </a:solidFill>
              </p:spPr>
            </p:sp>
            <p:sp>
              <p:nvSpPr>
                <p:cNvPr id="36" name="TextBox 36"/>
                <p:cNvSpPr txBox="1"/>
                <p:nvPr/>
              </p:nvSpPr>
              <p:spPr>
                <a:xfrm>
                  <a:off x="0" y="19050"/>
                  <a:ext cx="1312872" cy="278092"/>
                </a:xfrm>
                <a:prstGeom prst="rect">
                  <a:avLst/>
                </a:prstGeom>
              </p:spPr>
              <p:txBody>
                <a:bodyPr lIns="42603" tIns="42603" rIns="42603" bIns="42603" rtlCol="0" anchor="ctr"/>
                <a:lstStyle/>
                <a:p>
                  <a:pPr algn="ctr">
                    <a:lnSpc>
                      <a:spcPts val="2268"/>
                    </a:lnSpc>
                  </a:pPr>
                  <a:endParaRPr/>
                </a:p>
              </p:txBody>
            </p:sp>
          </p:grpSp>
          <p:sp>
            <p:nvSpPr>
              <p:cNvPr id="37" name="TextBox 37"/>
              <p:cNvSpPr txBox="1"/>
              <p:nvPr/>
            </p:nvSpPr>
            <p:spPr>
              <a:xfrm>
                <a:off x="0" y="385790"/>
                <a:ext cx="6382445" cy="7208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907"/>
                  </a:lnSpc>
                  <a:spcBef>
                    <a:spcPct val="0"/>
                  </a:spcBef>
                </a:pPr>
                <a:r>
                  <a:rPr lang="en-US" sz="2400" b="1" spc="-16" dirty="0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CSA C411.5-16</a:t>
                </a: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2540770" y="3365716"/>
              <a:ext cx="6433030" cy="786533"/>
              <a:chOff x="-354253" y="-78746"/>
              <a:chExt cx="9379163" cy="1332164"/>
            </a:xfrm>
          </p:grpSpPr>
          <p:grpSp>
            <p:nvGrpSpPr>
              <p:cNvPr id="39" name="Group 39"/>
              <p:cNvGrpSpPr/>
              <p:nvPr/>
            </p:nvGrpSpPr>
            <p:grpSpPr>
              <a:xfrm>
                <a:off x="1635734" y="-78746"/>
                <a:ext cx="5753442" cy="1332164"/>
                <a:chOff x="-82834" y="-18413"/>
                <a:chExt cx="1345313" cy="311497"/>
              </a:xfrm>
            </p:grpSpPr>
            <p:sp>
              <p:nvSpPr>
                <p:cNvPr id="40" name="Freeform 40"/>
                <p:cNvSpPr/>
                <p:nvPr/>
              </p:nvSpPr>
              <p:spPr>
                <a:xfrm>
                  <a:off x="-82834" y="-18413"/>
                  <a:ext cx="1262479" cy="293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2479" h="293084">
                      <a:moveTo>
                        <a:pt x="97505" y="0"/>
                      </a:moveTo>
                      <a:lnTo>
                        <a:pt x="1164973" y="0"/>
                      </a:lnTo>
                      <a:cubicBezTo>
                        <a:pt x="1190834" y="0"/>
                        <a:pt x="1215634" y="10273"/>
                        <a:pt x="1233920" y="28559"/>
                      </a:cubicBezTo>
                      <a:cubicBezTo>
                        <a:pt x="1252206" y="46845"/>
                        <a:pt x="1262479" y="71645"/>
                        <a:pt x="1262479" y="97505"/>
                      </a:cubicBezTo>
                      <a:lnTo>
                        <a:pt x="1262479" y="195578"/>
                      </a:lnTo>
                      <a:cubicBezTo>
                        <a:pt x="1262479" y="249429"/>
                        <a:pt x="1218824" y="293084"/>
                        <a:pt x="1164973" y="293084"/>
                      </a:cubicBezTo>
                      <a:lnTo>
                        <a:pt x="97505" y="293084"/>
                      </a:lnTo>
                      <a:cubicBezTo>
                        <a:pt x="43655" y="293084"/>
                        <a:pt x="0" y="249429"/>
                        <a:pt x="0" y="195578"/>
                      </a:cubicBezTo>
                      <a:lnTo>
                        <a:pt x="0" y="97505"/>
                      </a:lnTo>
                      <a:cubicBezTo>
                        <a:pt x="0" y="43655"/>
                        <a:pt x="43655" y="0"/>
                        <a:pt x="97505" y="0"/>
                      </a:cubicBezTo>
                      <a:close/>
                    </a:path>
                  </a:pathLst>
                </a:custGeom>
                <a:solidFill>
                  <a:srgbClr val="41719C"/>
                </a:solidFill>
              </p:spPr>
            </p:sp>
            <p:sp>
              <p:nvSpPr>
                <p:cNvPr id="41" name="TextBox 41"/>
                <p:cNvSpPr txBox="1"/>
                <p:nvPr/>
              </p:nvSpPr>
              <p:spPr>
                <a:xfrm>
                  <a:off x="0" y="19050"/>
                  <a:ext cx="1262479" cy="274034"/>
                </a:xfrm>
                <a:prstGeom prst="rect">
                  <a:avLst/>
                </a:prstGeom>
              </p:spPr>
              <p:txBody>
                <a:bodyPr lIns="42603" tIns="42603" rIns="42603" bIns="42603" rtlCol="0" anchor="ctr"/>
                <a:lstStyle/>
                <a:p>
                  <a:pPr algn="ctr">
                    <a:lnSpc>
                      <a:spcPts val="2268"/>
                    </a:lnSpc>
                  </a:pPr>
                  <a:endParaRPr/>
                </a:p>
              </p:txBody>
            </p:sp>
          </p:grpSp>
          <p:sp>
            <p:nvSpPr>
              <p:cNvPr id="42" name="TextBox 42"/>
              <p:cNvSpPr txBox="1"/>
              <p:nvPr/>
            </p:nvSpPr>
            <p:spPr>
              <a:xfrm>
                <a:off x="-354253" y="218136"/>
                <a:ext cx="9379163" cy="8123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123"/>
                  </a:lnSpc>
                  <a:spcBef>
                    <a:spcPct val="0"/>
                  </a:spcBef>
                </a:pPr>
                <a:r>
                  <a:rPr lang="en-US" sz="2400" b="1" u="none" strike="noStrike" spc="-17" dirty="0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CSA</a:t>
                </a:r>
                <a:r>
                  <a:rPr lang="en-US" sz="2800" b="1" u="none" strike="noStrike" spc="-17" dirty="0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 </a:t>
                </a:r>
                <a:r>
                  <a:rPr lang="en-US" sz="2400" b="1" u="none" strike="noStrike" spc="-17" dirty="0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C411.4-16</a:t>
                </a:r>
                <a:endParaRPr lang="en-US" sz="2800" b="1" u="none" strike="noStrike" spc="-17" dirty="0">
                  <a:solidFill>
                    <a:srgbClr val="FEFEFF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endParaRP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3441056" y="4317961"/>
              <a:ext cx="4410818" cy="795497"/>
              <a:chOff x="0" y="0"/>
              <a:chExt cx="7045095" cy="1401435"/>
            </a:xfrm>
          </p:grpSpPr>
          <p:sp>
            <p:nvSpPr>
              <p:cNvPr id="45" name="TextBox 45"/>
              <p:cNvSpPr txBox="1"/>
              <p:nvPr/>
            </p:nvSpPr>
            <p:spPr>
              <a:xfrm>
                <a:off x="0" y="442657"/>
                <a:ext cx="6602282" cy="40554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259"/>
                  </a:lnSpc>
                  <a:spcBef>
                    <a:spcPct val="0"/>
                  </a:spcBef>
                </a:pPr>
                <a:r>
                  <a:rPr lang="en-US" sz="2091" b="1" spc="-12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ANSI/NEMA C29.13-2018</a:t>
                </a:r>
              </a:p>
            </p:txBody>
          </p:sp>
          <p:grpSp>
            <p:nvGrpSpPr>
              <p:cNvPr id="46" name="Group 46"/>
              <p:cNvGrpSpPr/>
              <p:nvPr/>
            </p:nvGrpSpPr>
            <p:grpSpPr>
              <a:xfrm>
                <a:off x="825507" y="0"/>
                <a:ext cx="5881432" cy="1401435"/>
                <a:chOff x="0" y="0"/>
                <a:chExt cx="1375241" cy="327694"/>
              </a:xfrm>
            </p:grpSpPr>
            <p:sp>
              <p:nvSpPr>
                <p:cNvPr id="47" name="Freeform 47"/>
                <p:cNvSpPr/>
                <p:nvPr/>
              </p:nvSpPr>
              <p:spPr>
                <a:xfrm>
                  <a:off x="0" y="0"/>
                  <a:ext cx="1375241" cy="327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241" h="327694">
                      <a:moveTo>
                        <a:pt x="89511" y="0"/>
                      </a:moveTo>
                      <a:lnTo>
                        <a:pt x="1285730" y="0"/>
                      </a:lnTo>
                      <a:cubicBezTo>
                        <a:pt x="1309470" y="0"/>
                        <a:pt x="1332237" y="9431"/>
                        <a:pt x="1349024" y="26217"/>
                      </a:cubicBezTo>
                      <a:cubicBezTo>
                        <a:pt x="1365810" y="43004"/>
                        <a:pt x="1375241" y="65771"/>
                        <a:pt x="1375241" y="89511"/>
                      </a:cubicBezTo>
                      <a:lnTo>
                        <a:pt x="1375241" y="238183"/>
                      </a:lnTo>
                      <a:cubicBezTo>
                        <a:pt x="1375241" y="287619"/>
                        <a:pt x="1335165" y="327694"/>
                        <a:pt x="1285730" y="327694"/>
                      </a:cubicBezTo>
                      <a:lnTo>
                        <a:pt x="89511" y="327694"/>
                      </a:lnTo>
                      <a:cubicBezTo>
                        <a:pt x="65771" y="327694"/>
                        <a:pt x="43004" y="318263"/>
                        <a:pt x="26217" y="301477"/>
                      </a:cubicBezTo>
                      <a:cubicBezTo>
                        <a:pt x="9431" y="284690"/>
                        <a:pt x="0" y="261923"/>
                        <a:pt x="0" y="238183"/>
                      </a:cubicBezTo>
                      <a:lnTo>
                        <a:pt x="0" y="89511"/>
                      </a:lnTo>
                      <a:cubicBezTo>
                        <a:pt x="0" y="65771"/>
                        <a:pt x="9431" y="43004"/>
                        <a:pt x="26217" y="26217"/>
                      </a:cubicBezTo>
                      <a:cubicBezTo>
                        <a:pt x="43004" y="9431"/>
                        <a:pt x="65771" y="0"/>
                        <a:pt x="89511" y="0"/>
                      </a:cubicBezTo>
                      <a:close/>
                    </a:path>
                  </a:pathLst>
                </a:custGeom>
                <a:solidFill>
                  <a:srgbClr val="41719C"/>
                </a:solidFill>
              </p:spPr>
            </p:sp>
            <p:sp>
              <p:nvSpPr>
                <p:cNvPr id="48" name="TextBox 48"/>
                <p:cNvSpPr txBox="1"/>
                <p:nvPr/>
              </p:nvSpPr>
              <p:spPr>
                <a:xfrm>
                  <a:off x="0" y="19050"/>
                  <a:ext cx="1375241" cy="308644"/>
                </a:xfrm>
                <a:prstGeom prst="rect">
                  <a:avLst/>
                </a:prstGeom>
              </p:spPr>
              <p:txBody>
                <a:bodyPr lIns="42603" tIns="42603" rIns="42603" bIns="42603" rtlCol="0" anchor="ctr"/>
                <a:lstStyle/>
                <a:p>
                  <a:pPr algn="ctr">
                    <a:lnSpc>
                      <a:spcPts val="2268"/>
                    </a:lnSpc>
                  </a:pPr>
                  <a:endParaRPr/>
                </a:p>
              </p:txBody>
            </p:sp>
          </p:grpSp>
          <p:sp>
            <p:nvSpPr>
              <p:cNvPr id="49" name="TextBox 49"/>
              <p:cNvSpPr txBox="1"/>
              <p:nvPr/>
            </p:nvSpPr>
            <p:spPr>
              <a:xfrm>
                <a:off x="442813" y="444464"/>
                <a:ext cx="6602282" cy="66778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583"/>
                  </a:lnSpc>
                  <a:spcBef>
                    <a:spcPct val="0"/>
                  </a:spcBef>
                </a:pPr>
                <a:r>
                  <a:rPr lang="en-US" sz="2000" b="1" spc="-14" dirty="0">
                    <a:solidFill>
                      <a:srgbClr val="FEFEFF"/>
                    </a:solidFill>
                    <a:latin typeface="TT Rounds Condensed Bold"/>
                    <a:ea typeface="TT Rounds Condensed Bold"/>
                    <a:cs typeface="TT Rounds Condensed Bold"/>
                    <a:sym typeface="TT Rounds Condensed Bold"/>
                  </a:rPr>
                  <a:t>ANSI/NEMA C29.13-2018</a:t>
                </a:r>
              </a:p>
            </p:txBody>
          </p:sp>
        </p:grpSp>
      </p:grpSp>
      <p:pic>
        <p:nvPicPr>
          <p:cNvPr id="53" name="Resim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47856"/>
            <a:ext cx="9043107" cy="7345866"/>
          </a:xfrm>
          <a:prstGeom prst="rect">
            <a:avLst/>
          </a:prstGeom>
        </p:spPr>
      </p:pic>
      <p:sp>
        <p:nvSpPr>
          <p:cNvPr id="54" name="Dikdörtgen 53"/>
          <p:cNvSpPr/>
          <p:nvPr/>
        </p:nvSpPr>
        <p:spPr>
          <a:xfrm>
            <a:off x="890752" y="9221408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30.11.2000 tarihli 24246 sayılı Resmi Gazete ’de yayımlanan “Elektrik Kuvvetli Akım Tesisleri </a:t>
            </a:r>
            <a:r>
              <a:rPr lang="tr-T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Yönetmeliği» incelenmiştir. </a:t>
            </a:r>
            <a:endParaRPr lang="tr-TR" b="1" dirty="0"/>
          </a:p>
        </p:txBody>
      </p:sp>
      <p:sp>
        <p:nvSpPr>
          <p:cNvPr id="55" name="TextBox 8"/>
          <p:cNvSpPr txBox="1"/>
          <p:nvPr/>
        </p:nvSpPr>
        <p:spPr>
          <a:xfrm>
            <a:off x="1887599" y="571663"/>
            <a:ext cx="15590520" cy="84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4800" b="1" spc="-40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Proje</a:t>
            </a:r>
            <a:r>
              <a:rPr lang="en-US" sz="4800" b="1" spc="-40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4800" b="1" spc="-40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Kapsamı</a:t>
            </a:r>
            <a:endParaRPr lang="en-US" sz="4800" b="1" spc="-40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57" name="TextBox 16"/>
          <p:cNvSpPr txBox="1"/>
          <p:nvPr/>
        </p:nvSpPr>
        <p:spPr>
          <a:xfrm>
            <a:off x="9906000" y="2683962"/>
            <a:ext cx="763186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tr-TR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F</a:t>
            </a:r>
            <a:r>
              <a:rPr lang="en-US" sz="3149" spc="-19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azlar</a:t>
            </a:r>
            <a:r>
              <a:rPr lang="en-US" sz="3149" spc="-19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arası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aralayıcıların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sağlaması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gereken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ulusal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ve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uluslararası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standartlar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incelenmiştir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6645" y="2824258"/>
            <a:ext cx="2673202" cy="3852153"/>
          </a:xfrm>
          <a:custGeom>
            <a:avLst/>
            <a:gdLst/>
            <a:ahLst/>
            <a:cxnLst/>
            <a:rect l="l" t="t" r="r" b="b"/>
            <a:pathLst>
              <a:path w="2673202" h="3852153">
                <a:moveTo>
                  <a:pt x="0" y="0"/>
                </a:moveTo>
                <a:lnTo>
                  <a:pt x="2673202" y="0"/>
                </a:lnTo>
                <a:lnTo>
                  <a:pt x="2673202" y="3852153"/>
                </a:lnTo>
                <a:lnTo>
                  <a:pt x="0" y="3852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01363" y="6170295"/>
            <a:ext cx="3389635" cy="3389635"/>
          </a:xfrm>
          <a:custGeom>
            <a:avLst/>
            <a:gdLst/>
            <a:ahLst/>
            <a:cxnLst/>
            <a:rect l="l" t="t" r="r" b="b"/>
            <a:pathLst>
              <a:path w="3389635" h="3389635">
                <a:moveTo>
                  <a:pt x="0" y="0"/>
                </a:moveTo>
                <a:lnTo>
                  <a:pt x="3389634" y="0"/>
                </a:lnTo>
                <a:lnTo>
                  <a:pt x="3389634" y="3389635"/>
                </a:lnTo>
                <a:lnTo>
                  <a:pt x="0" y="3389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06403" y="3367124"/>
            <a:ext cx="4852897" cy="3555739"/>
          </a:xfrm>
          <a:custGeom>
            <a:avLst/>
            <a:gdLst/>
            <a:ahLst/>
            <a:cxnLst/>
            <a:rect l="l" t="t" r="r" b="b"/>
            <a:pathLst>
              <a:path w="4852897" h="3555739">
                <a:moveTo>
                  <a:pt x="0" y="0"/>
                </a:moveTo>
                <a:lnTo>
                  <a:pt x="4852897" y="0"/>
                </a:lnTo>
                <a:lnTo>
                  <a:pt x="4852897" y="3555739"/>
                </a:lnTo>
                <a:lnTo>
                  <a:pt x="0" y="3555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05800" y="7190815"/>
            <a:ext cx="5019013" cy="2369115"/>
          </a:xfrm>
          <a:custGeom>
            <a:avLst/>
            <a:gdLst/>
            <a:ahLst/>
            <a:cxnLst/>
            <a:rect l="l" t="t" r="r" b="b"/>
            <a:pathLst>
              <a:path w="5019013" h="2369115">
                <a:moveTo>
                  <a:pt x="0" y="0"/>
                </a:moveTo>
                <a:lnTo>
                  <a:pt x="5019013" y="0"/>
                </a:lnTo>
                <a:lnTo>
                  <a:pt x="5019013" y="2369115"/>
                </a:lnTo>
                <a:lnTo>
                  <a:pt x="0" y="2369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96181" y="3264794"/>
            <a:ext cx="4993888" cy="2804538"/>
          </a:xfrm>
          <a:custGeom>
            <a:avLst/>
            <a:gdLst/>
            <a:ahLst/>
            <a:cxnLst/>
            <a:rect l="l" t="t" r="r" b="b"/>
            <a:pathLst>
              <a:path w="4993888" h="2804538">
                <a:moveTo>
                  <a:pt x="0" y="0"/>
                </a:moveTo>
                <a:lnTo>
                  <a:pt x="4993888" y="0"/>
                </a:lnTo>
                <a:lnTo>
                  <a:pt x="4993888" y="2804538"/>
                </a:lnTo>
                <a:lnTo>
                  <a:pt x="0" y="2804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33600" y="1063923"/>
            <a:ext cx="15590520" cy="84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4800" b="1" spc="-40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Projenin</a:t>
            </a:r>
            <a:r>
              <a:rPr lang="en-US" sz="4800" b="1" spc="-40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tr-TR" sz="4800" b="1" spc="-40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</a:t>
            </a:r>
            <a:r>
              <a:rPr lang="en-US" sz="4800" b="1" spc="-40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apsamı</a:t>
            </a:r>
            <a:endParaRPr lang="en-US" sz="4800" b="1" spc="-40" dirty="0">
              <a:solidFill>
                <a:srgbClr val="000000"/>
              </a:solidFill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8077200" y="2388241"/>
            <a:ext cx="917951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  <a:spcBef>
                <a:spcPct val="0"/>
              </a:spcBef>
            </a:pPr>
            <a:r>
              <a:rPr lang="tr-TR" sz="3149" spc="-19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Farklı </a:t>
            </a:r>
            <a:r>
              <a:rPr lang="en-US" sz="3149" spc="-19" dirty="0" err="1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ülkelerde</a:t>
            </a:r>
            <a:r>
              <a:rPr lang="en-US" sz="3149" spc="-19" dirty="0" smtClean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kullanılan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fazlar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arası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aralayıcılar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3149" spc="-19" dirty="0" err="1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incelenmiştir</a:t>
            </a:r>
            <a:r>
              <a:rPr lang="en-US" sz="3149" spc="-19" dirty="0">
                <a:solidFill>
                  <a:srgbClr val="000000"/>
                </a:solidFill>
                <a:ea typeface="TT Rounds Condensed"/>
                <a:cs typeface="TT Rounds Condensed"/>
                <a:sym typeface="TT Rounds Condensed"/>
              </a:rPr>
              <a:t>.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3972180" y="9564885"/>
            <a:ext cx="304800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ABD Menşeili Ürün</a:t>
            </a:r>
            <a:endParaRPr lang="tr-TR" b="1" dirty="0"/>
          </a:p>
        </p:txBody>
      </p:sp>
      <p:sp>
        <p:nvSpPr>
          <p:cNvPr id="11" name="Yuvarlatılmış Dikdörtgen 10"/>
          <p:cNvSpPr/>
          <p:nvPr/>
        </p:nvSpPr>
        <p:spPr>
          <a:xfrm>
            <a:off x="719246" y="6930903"/>
            <a:ext cx="304800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Avusturya Menşeili Ürün</a:t>
            </a:r>
            <a:endParaRPr lang="tr-TR" b="1" dirty="0"/>
          </a:p>
        </p:txBody>
      </p:sp>
      <p:sp>
        <p:nvSpPr>
          <p:cNvPr id="12" name="Yuvarlatılmış Dikdörtgen 11"/>
          <p:cNvSpPr/>
          <p:nvPr/>
        </p:nvSpPr>
        <p:spPr>
          <a:xfrm>
            <a:off x="6629400" y="6235145"/>
            <a:ext cx="304800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Çin Menşeili Ürün</a:t>
            </a:r>
            <a:endParaRPr lang="tr-TR" b="1" dirty="0"/>
          </a:p>
        </p:txBody>
      </p:sp>
      <p:sp>
        <p:nvSpPr>
          <p:cNvPr id="13" name="Yuvarlatılmış Dikdörtgen 12"/>
          <p:cNvSpPr/>
          <p:nvPr/>
        </p:nvSpPr>
        <p:spPr>
          <a:xfrm>
            <a:off x="9358403" y="9559930"/>
            <a:ext cx="304800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Çin Menşeili Ürün</a:t>
            </a:r>
            <a:endParaRPr lang="tr-TR" b="1" dirty="0"/>
          </a:p>
        </p:txBody>
      </p:sp>
      <p:sp>
        <p:nvSpPr>
          <p:cNvPr id="14" name="Yuvarlatılmış Dikdörtgen 13"/>
          <p:cNvSpPr/>
          <p:nvPr/>
        </p:nvSpPr>
        <p:spPr>
          <a:xfrm>
            <a:off x="13324813" y="6712980"/>
            <a:ext cx="304800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Çin Menşeili Ürün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0945" y="2449220"/>
            <a:ext cx="8805937" cy="2081173"/>
          </a:xfrm>
          <a:custGeom>
            <a:avLst/>
            <a:gdLst/>
            <a:ahLst/>
            <a:cxnLst/>
            <a:rect l="l" t="t" r="r" b="b"/>
            <a:pathLst>
              <a:path w="8805937" h="2081173">
                <a:moveTo>
                  <a:pt x="0" y="0"/>
                </a:moveTo>
                <a:lnTo>
                  <a:pt x="8805938" y="0"/>
                </a:lnTo>
                <a:lnTo>
                  <a:pt x="8805938" y="2081173"/>
                </a:lnTo>
                <a:lnTo>
                  <a:pt x="0" y="2081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5" r="-825"/>
            </a:stretch>
          </a:blipFill>
        </p:spPr>
      </p:sp>
      <p:sp>
        <p:nvSpPr>
          <p:cNvPr id="4" name="AutoShape 4"/>
          <p:cNvSpPr/>
          <p:nvPr/>
        </p:nvSpPr>
        <p:spPr>
          <a:xfrm flipH="1">
            <a:off x="1981200" y="2449220"/>
            <a:ext cx="0" cy="3188309"/>
          </a:xfrm>
          <a:prstGeom prst="line">
            <a:avLst/>
          </a:prstGeom>
          <a:ln w="114300" cap="flat">
            <a:solidFill>
              <a:srgbClr val="F61717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H="1">
            <a:off x="4688597" y="2449219"/>
            <a:ext cx="0" cy="3188309"/>
          </a:xfrm>
          <a:prstGeom prst="line">
            <a:avLst/>
          </a:prstGeom>
          <a:ln w="114300" cap="flat">
            <a:solidFill>
              <a:srgbClr val="F61717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8455761" y="2449219"/>
            <a:ext cx="0" cy="3188309"/>
          </a:xfrm>
          <a:prstGeom prst="line">
            <a:avLst/>
          </a:prstGeom>
          <a:ln w="114300" cap="flat">
            <a:solidFill>
              <a:srgbClr val="F61717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8768037" y="4608477"/>
            <a:ext cx="801897" cy="839370"/>
            <a:chOff x="0" y="0"/>
            <a:chExt cx="799602" cy="8369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9602" cy="836969"/>
            </a:xfrm>
            <a:custGeom>
              <a:avLst/>
              <a:gdLst/>
              <a:ahLst/>
              <a:cxnLst/>
              <a:rect l="l" t="t" r="r" b="b"/>
              <a:pathLst>
                <a:path w="799602" h="836969">
                  <a:moveTo>
                    <a:pt x="399801" y="0"/>
                  </a:moveTo>
                  <a:cubicBezTo>
                    <a:pt x="178997" y="0"/>
                    <a:pt x="0" y="187362"/>
                    <a:pt x="0" y="418484"/>
                  </a:cubicBezTo>
                  <a:cubicBezTo>
                    <a:pt x="0" y="649607"/>
                    <a:pt x="178997" y="836969"/>
                    <a:pt x="399801" y="836969"/>
                  </a:cubicBezTo>
                  <a:cubicBezTo>
                    <a:pt x="620605" y="836969"/>
                    <a:pt x="799602" y="649607"/>
                    <a:pt x="799602" y="418484"/>
                  </a:cubicBezTo>
                  <a:cubicBezTo>
                    <a:pt x="799602" y="187362"/>
                    <a:pt x="620605" y="0"/>
                    <a:pt x="399801" y="0"/>
                  </a:cubicBezTo>
                  <a:close/>
                </a:path>
              </a:pathLst>
            </a:custGeom>
            <a:solidFill>
              <a:srgbClr val="F6171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4963" y="107041"/>
              <a:ext cx="649677" cy="651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39"/>
                </a:lnSpc>
              </a:pPr>
              <a:r>
                <a:rPr lang="en-US" sz="2999" b="1" spc="28">
                  <a:solidFill>
                    <a:srgbClr val="FFFFFF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4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68849" y="4582861"/>
            <a:ext cx="801897" cy="815132"/>
            <a:chOff x="0" y="0"/>
            <a:chExt cx="799602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99602" cy="812800"/>
            </a:xfrm>
            <a:custGeom>
              <a:avLst/>
              <a:gdLst/>
              <a:ahLst/>
              <a:cxnLst/>
              <a:rect l="l" t="t" r="r" b="b"/>
              <a:pathLst>
                <a:path w="799602" h="812800">
                  <a:moveTo>
                    <a:pt x="399801" y="0"/>
                  </a:moveTo>
                  <a:cubicBezTo>
                    <a:pt x="178997" y="0"/>
                    <a:pt x="0" y="181951"/>
                    <a:pt x="0" y="406400"/>
                  </a:cubicBezTo>
                  <a:cubicBezTo>
                    <a:pt x="0" y="630849"/>
                    <a:pt x="178997" y="812800"/>
                    <a:pt x="399801" y="812800"/>
                  </a:cubicBezTo>
                  <a:cubicBezTo>
                    <a:pt x="620605" y="812800"/>
                    <a:pt x="799602" y="630849"/>
                    <a:pt x="799602" y="406400"/>
                  </a:cubicBezTo>
                  <a:cubicBezTo>
                    <a:pt x="799602" y="181951"/>
                    <a:pt x="620605" y="0"/>
                    <a:pt x="399801" y="0"/>
                  </a:cubicBezTo>
                  <a:close/>
                </a:path>
              </a:pathLst>
            </a:custGeom>
            <a:solidFill>
              <a:srgbClr val="F6171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4963" y="104775"/>
              <a:ext cx="649677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1"/>
                </a:lnSpc>
              </a:pPr>
              <a:r>
                <a:rPr lang="en-US" sz="2899" b="1" spc="27">
                  <a:solidFill>
                    <a:srgbClr val="FFFFFF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073973" y="4583772"/>
            <a:ext cx="854324" cy="868425"/>
            <a:chOff x="0" y="0"/>
            <a:chExt cx="799602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99602" cy="812800"/>
            </a:xfrm>
            <a:custGeom>
              <a:avLst/>
              <a:gdLst/>
              <a:ahLst/>
              <a:cxnLst/>
              <a:rect l="l" t="t" r="r" b="b"/>
              <a:pathLst>
                <a:path w="799602" h="812800">
                  <a:moveTo>
                    <a:pt x="399801" y="0"/>
                  </a:moveTo>
                  <a:cubicBezTo>
                    <a:pt x="178997" y="0"/>
                    <a:pt x="0" y="181951"/>
                    <a:pt x="0" y="406400"/>
                  </a:cubicBezTo>
                  <a:cubicBezTo>
                    <a:pt x="0" y="630849"/>
                    <a:pt x="178997" y="812800"/>
                    <a:pt x="399801" y="812800"/>
                  </a:cubicBezTo>
                  <a:cubicBezTo>
                    <a:pt x="620605" y="812800"/>
                    <a:pt x="799602" y="630849"/>
                    <a:pt x="799602" y="406400"/>
                  </a:cubicBezTo>
                  <a:cubicBezTo>
                    <a:pt x="799602" y="181951"/>
                    <a:pt x="620605" y="0"/>
                    <a:pt x="399801" y="0"/>
                  </a:cubicBezTo>
                  <a:close/>
                </a:path>
              </a:pathLst>
            </a:custGeom>
            <a:solidFill>
              <a:srgbClr val="F61717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4963" y="95250"/>
              <a:ext cx="649677" cy="641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r>
                <a:rPr lang="en-US" sz="2599" b="1" u="none" strike="noStrike" spc="24">
                  <a:solidFill>
                    <a:srgbClr val="FFFFFF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45780" y="4554320"/>
            <a:ext cx="859759" cy="873949"/>
            <a:chOff x="0" y="0"/>
            <a:chExt cx="799602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99602" cy="812800"/>
            </a:xfrm>
            <a:custGeom>
              <a:avLst/>
              <a:gdLst/>
              <a:ahLst/>
              <a:cxnLst/>
              <a:rect l="l" t="t" r="r" b="b"/>
              <a:pathLst>
                <a:path w="799602" h="812800">
                  <a:moveTo>
                    <a:pt x="399801" y="0"/>
                  </a:moveTo>
                  <a:cubicBezTo>
                    <a:pt x="178997" y="0"/>
                    <a:pt x="0" y="181951"/>
                    <a:pt x="0" y="406400"/>
                  </a:cubicBezTo>
                  <a:cubicBezTo>
                    <a:pt x="0" y="630849"/>
                    <a:pt x="178997" y="812800"/>
                    <a:pt x="399801" y="812800"/>
                  </a:cubicBezTo>
                  <a:cubicBezTo>
                    <a:pt x="620605" y="812800"/>
                    <a:pt x="799602" y="630849"/>
                    <a:pt x="799602" y="406400"/>
                  </a:cubicBezTo>
                  <a:cubicBezTo>
                    <a:pt x="799602" y="181951"/>
                    <a:pt x="620605" y="0"/>
                    <a:pt x="399801" y="0"/>
                  </a:cubicBezTo>
                  <a:close/>
                </a:path>
              </a:pathLst>
            </a:custGeom>
            <a:solidFill>
              <a:srgbClr val="F6171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4963" y="104775"/>
              <a:ext cx="649677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39"/>
                </a:lnSpc>
              </a:pPr>
              <a:r>
                <a:rPr lang="en-US" sz="2999" b="1" spc="28">
                  <a:solidFill>
                    <a:srgbClr val="FFFFFF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1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954950" y="3113599"/>
            <a:ext cx="6797319" cy="4304969"/>
          </a:xfrm>
          <a:custGeom>
            <a:avLst/>
            <a:gdLst/>
            <a:ahLst/>
            <a:cxnLst/>
            <a:rect l="l" t="t" r="r" b="b"/>
            <a:pathLst>
              <a:path w="6797319" h="4304969">
                <a:moveTo>
                  <a:pt x="0" y="0"/>
                </a:moveTo>
                <a:lnTo>
                  <a:pt x="6797319" y="0"/>
                </a:lnTo>
                <a:lnTo>
                  <a:pt x="6797319" y="4304969"/>
                </a:lnTo>
                <a:lnTo>
                  <a:pt x="0" y="4304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703734" y="693839"/>
            <a:ext cx="15590520" cy="82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2"/>
              </a:lnSpc>
            </a:pPr>
            <a:r>
              <a:rPr lang="en-US" sz="5400" b="1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Geliştirilen</a:t>
            </a:r>
            <a:r>
              <a:rPr lang="en-US" sz="5400" b="1" spc="-35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Fazlar</a:t>
            </a:r>
            <a:r>
              <a:rPr lang="en-US" sz="5400" b="1" spc="-35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Arası</a:t>
            </a:r>
            <a:r>
              <a:rPr lang="en-US" sz="5400" b="1" spc="-35" dirty="0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-35" dirty="0" err="1">
                <a:solidFill>
                  <a:srgbClr val="000000"/>
                </a:solidFill>
                <a:ea typeface="TT Rounds Condensed Bold"/>
                <a:cs typeface="TT Rounds Condensed Bold"/>
                <a:sym typeface="TT Rounds Condensed Bold"/>
              </a:rPr>
              <a:t>Aralayıcılar</a:t>
            </a:r>
            <a:endParaRPr lang="en-US" sz="5400" b="1" spc="-35" dirty="0">
              <a:solidFill>
                <a:srgbClr val="000000"/>
              </a:solidFill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4644" y="5792174"/>
            <a:ext cx="2128992" cy="1187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915" u="none" strike="noStrike" spc="-17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Mengene</a:t>
            </a:r>
            <a:r>
              <a:rPr lang="en-US" sz="2915" u="none" strike="noStrike" spc="-17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tip </a:t>
            </a:r>
            <a:r>
              <a:rPr lang="en-US" sz="2915" u="none" strike="noStrike" spc="-17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bağlantı</a:t>
            </a:r>
            <a:r>
              <a:rPr lang="en-US" sz="2915" u="none" strike="noStrike" spc="-17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15" u="none" strike="noStrike" spc="-17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aparatı</a:t>
            </a:r>
            <a:r>
              <a:rPr lang="en-US" sz="2915" u="none" strike="noStrike" spc="-17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20747" y="5792174"/>
            <a:ext cx="1760775" cy="79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9"/>
              </a:lnSpc>
              <a:spcBef>
                <a:spcPct val="0"/>
              </a:spcBef>
            </a:pPr>
            <a:r>
              <a:rPr lang="en-US" sz="2915" spc="-17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Silikon</a:t>
            </a:r>
            <a:r>
              <a:rPr lang="en-US" sz="2915" spc="-17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15" spc="-17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izolatör</a:t>
            </a:r>
            <a:r>
              <a:rPr lang="en-US" sz="2915" spc="-17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329154" y="5792174"/>
            <a:ext cx="2895480" cy="80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915" u="none" strike="noStrike" spc="-17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Uzatma</a:t>
            </a:r>
            <a:r>
              <a:rPr lang="en-US" sz="2915" u="none" strike="noStrike" spc="-17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15" u="none" strike="noStrike" spc="-17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çubuğu</a:t>
            </a:r>
            <a:r>
              <a:rPr lang="en-US" sz="2915" u="none" strike="noStrike" spc="-17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(cam </a:t>
            </a:r>
            <a:r>
              <a:rPr lang="en-US" sz="2915" u="none" strike="noStrike" spc="-17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elyaf</a:t>
            </a:r>
            <a:r>
              <a:rPr lang="en-US" sz="2915" u="none" strike="noStrike" spc="-17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430261" y="5797781"/>
            <a:ext cx="2128992" cy="1187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49"/>
              </a:lnSpc>
              <a:spcBef>
                <a:spcPct val="0"/>
              </a:spcBef>
            </a:pPr>
            <a:r>
              <a:rPr lang="en-US" sz="2915" u="none" strike="noStrike" spc="-17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Mengene</a:t>
            </a:r>
            <a:r>
              <a:rPr lang="en-US" sz="2915" u="none" strike="noStrike" spc="-17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tip </a:t>
            </a:r>
            <a:r>
              <a:rPr lang="en-US" sz="2915" u="none" strike="noStrike" spc="-17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bağlantı</a:t>
            </a:r>
            <a:r>
              <a:rPr lang="en-US" sz="2915" u="none" strike="noStrike" spc="-17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915" u="none" strike="noStrike" spc="-17" dirty="0" err="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aparatı</a:t>
            </a:r>
            <a:r>
              <a:rPr lang="en-US" sz="2915" u="none" strike="noStrike" spc="-17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</a:t>
            </a:r>
          </a:p>
        </p:txBody>
      </p:sp>
      <p:pic>
        <p:nvPicPr>
          <p:cNvPr id="25" name="Resim 2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47" y="7439608"/>
            <a:ext cx="5356289" cy="1646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416</Words>
  <Application>Microsoft Office PowerPoint</Application>
  <PresentationFormat>Özel</PresentationFormat>
  <Paragraphs>73</Paragraphs>
  <Slides>14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1" baseType="lpstr">
      <vt:lpstr>Calibri</vt:lpstr>
      <vt:lpstr>TT Rounds Condensed Bold</vt:lpstr>
      <vt:lpstr>TT Rounds Condensed</vt:lpstr>
      <vt:lpstr>Arial Bold</vt:lpstr>
      <vt:lpstr>Times New Roman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ESK2024 SUNUM FORMATI.pptx</dc:title>
  <cp:lastModifiedBy>Sümeyye İleri</cp:lastModifiedBy>
  <cp:revision>18</cp:revision>
  <dcterms:created xsi:type="dcterms:W3CDTF">2006-08-16T00:00:00Z</dcterms:created>
  <dcterms:modified xsi:type="dcterms:W3CDTF">2024-09-20T12:30:51Z</dcterms:modified>
  <dc:identifier>DAGRFwQeYYc</dc:identifier>
</cp:coreProperties>
</file>