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5" r:id="rId5"/>
    <p:sldId id="272" r:id="rId6"/>
    <p:sldId id="260" r:id="rId7"/>
    <p:sldId id="267" r:id="rId8"/>
    <p:sldId id="273" r:id="rId9"/>
    <p:sldId id="264" r:id="rId10"/>
    <p:sldId id="269" r:id="rId11"/>
    <p:sldId id="270" r:id="rId12"/>
    <p:sldId id="271" r:id="rId13"/>
    <p:sldId id="262" r:id="rId14"/>
    <p:sldId id="26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4EAB1-8ED6-4F4A-93D0-BD561B2F6F8C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05E13-9D03-45DD-A57C-15CB3060C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6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Elektrik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piyasalarında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üreticiler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elektriği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satabilecekleri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yüksek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fiyatta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satmak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istemekteyken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tüketiciler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ise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alabilecekleri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düşük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fiyattan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elektrik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satın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almak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istemektedirler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05E13-9D03-45DD-A57C-15CB3060CB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5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ağacı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algoritmaları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girdi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uzayını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özellik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değerlerine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tekrar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tekrar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bölerek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çalışır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Her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adımda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verileri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iyi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özelliği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seçer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bilgi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kazancını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maksimize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etmeyi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hedefler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süreç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maksimum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derinliğine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ulaşma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düğümde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yalnızca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sınıftan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örnekler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olması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durumla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karşılaşana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kadar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devam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modellerde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yapısı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yeni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veriler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tahminlerde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bulunmak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kullanılır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05E13-9D03-45DD-A57C-15CB3060CB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3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enerjisinden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(merit order effect)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[39].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Yenilenebilir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yaratarak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4’te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görüldüğü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marjinal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eğrisini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kaydırmakta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düşmesini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mevsimlerde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saatlerinde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enerjisinden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getirmektedir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oynaklık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enerjisinden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belirsizlik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yaratmaktadır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enerjisinden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lisanssız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tarafındaki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teklif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eğrisine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düşürücü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Türkiye’deki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MW’nin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enerjisinden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tesislerin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sahibinin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talebini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dağıtım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şebekesini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kullanmadan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karşılayabilmesi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lisanssız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oluşturulmuştur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dağıtım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bölgesindeki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lisanssız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yenilenebilir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ihtiyacını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karşıladıktan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fazlasını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satın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bölgesindeki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ihtiyacın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yenilenebilir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ederek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bölgesindeki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talebin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karşılayan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dağıtım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yapacağı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düşmekte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talebinde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05E13-9D03-45DD-A57C-15CB3060CB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6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birçok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faktör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Öncelikli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düşüktür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Dolayısıyla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yoğun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devreye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girdiği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saatlerde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nedeniyle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İthal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eklenmesiyle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eğrisini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fiyatının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dönemli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sözleşmelerde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petrol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Dutch TTF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referanslanması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tekliflerinde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yapıyı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çıkarmaktadır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Türkiye’deki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maliyetlerinden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dolayı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yükseltmektedir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dönemli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sözleşmelerde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Dutch TTF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Dolayısıyla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uluslararası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dinamiklerden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yoğun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etkilenmektedir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dönemde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Rusya-Ukrayna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savaşının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artmış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oynaklık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göstermiştir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Ayrıca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arttıkça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yüksek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devreye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artırmaktadır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ticaretindeki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çeşitliliği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artırmak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Türkiye’de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terminallerine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yatırım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yatırımlar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neticesinde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ticareti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tedariği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açısından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gelmiştir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bağlamda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fiyatının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geçmiş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dönemlere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farklılaşmaktadır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sonuçlarına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oluşturulan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3’te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ağaç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topluluğu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ağaçları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incelendiğinde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kömür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doğalgaz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güneş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oluşumunda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olduğu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görülmekle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birlikte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rüzgar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oluşumunda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olduğu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gözlemlenmektedir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algoritmalar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rastgele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ağaçlarıyla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ulaşılması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Rüzgar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doğası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oldukça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paternine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sahiptir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rüzgar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öngörülmesi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zordur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yapıdadır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rejiminin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değişimi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PTF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düşürücü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getirmektedir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rezervuarlı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çalışabilmektedir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rüzgar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hidroelektrik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santralleri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eğrisini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kaydırarak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PTF’nin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oluşmasını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05E13-9D03-45DD-A57C-15CB3060CB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8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0BCF-A87C-4D20-98CE-ED3538F8FBF2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E06C-5710-42B9-A3DA-F8773C9DBDE5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7439-891D-4386-9DD8-470AC5909253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2565-31E2-49F5-88D1-9F013829C180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1E8-DAFF-4043-9987-BC43EDFCB7A1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D32D-2DA7-4731-ABD8-0B8A91D1DB5C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8C89-4AF7-4661-847F-440D92B3C3B4}" type="datetime1">
              <a:rPr lang="tr-TR" smtClean="0"/>
              <a:t>30.09.2024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1660-47C8-4E74-BA90-0156B3B6DC8A}" type="datetime1">
              <a:rPr lang="tr-TR" smtClean="0"/>
              <a:t>30.09.2024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8055-3145-4280-933E-13DF7318FE99}" type="datetime1">
              <a:rPr lang="tr-TR" smtClean="0"/>
              <a:t>30.09.2024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9945-33C8-4097-818F-1DF67CE730B1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8979-CDC0-4460-9608-F8673E461366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0A2E-889C-4A82-91DF-B30726A6745A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787414"/>
            <a:ext cx="11189110" cy="1792153"/>
          </a:xfrm>
        </p:spPr>
        <p:txBody>
          <a:bodyPr/>
          <a:lstStyle/>
          <a:p>
            <a:r>
              <a:rPr 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 Öğrenmesi ile </a:t>
            </a:r>
            <a:r>
              <a:rPr lang="tr-TR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PTF’nin</a:t>
            </a:r>
            <a:r>
              <a:rPr 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Tahmin Edilmesi: Türkiye Örneği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29145"/>
            <a:ext cx="11189110" cy="122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Mustafa Çağrı PEKER</a:t>
            </a:r>
          </a:p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Sinan SODAN</a:t>
            </a:r>
          </a:p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Fuat OĞUZ</a:t>
            </a:r>
          </a:p>
          <a:p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Bildiri ID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marası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: 0129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24" y="2363094"/>
            <a:ext cx="1475544" cy="10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PTF Tahmin Modelleri ve Performansı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55633" y="1172384"/>
                <a:ext cx="98561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𝑃𝑖𝑦𝑎𝑠𝑎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𝑡𝑎𝑘𝑎𝑠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𝑓𝑖𝑦𝑎𝑡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ı=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𝑎𝑙𝑔𝑎𝑧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h𝑖𝑑𝑟𝑜𝑒𝑙𝑒𝑘𝑡𝑟𝑖𝑘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𝑧𝑔𝑎𝑟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𝑛𝑒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ş,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𝑘𝑎𝑦𝑛𝑎𝑘𝑙𝑎𝑟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33" y="1172384"/>
                <a:ext cx="985617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283849" y="2339780"/>
            <a:ext cx="8162143" cy="1351916"/>
          </a:xfrm>
          <a:prstGeom prst="rect">
            <a:avLst/>
          </a:prstGeom>
          <a:ln/>
        </p:spPr>
      </p:pic>
      <p:pic>
        <p:nvPicPr>
          <p:cNvPr id="11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283849" y="4621317"/>
            <a:ext cx="8199743" cy="1335072"/>
          </a:xfrm>
          <a:prstGeom prst="rect">
            <a:avLst/>
          </a:prstGeom>
          <a:ln/>
        </p:spPr>
      </p:pic>
      <p:sp>
        <p:nvSpPr>
          <p:cNvPr id="3" name="Yuvarlatılmış Dikdörtgen 2"/>
          <p:cNvSpPr/>
          <p:nvPr/>
        </p:nvSpPr>
        <p:spPr>
          <a:xfrm>
            <a:off x="455633" y="1801171"/>
            <a:ext cx="2744767" cy="341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Öğren-Test Et: %80 - %20</a:t>
            </a:r>
            <a:endParaRPr lang="en-GB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455633" y="4071212"/>
            <a:ext cx="2744767" cy="341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Öğren-Test Et: %20 - %80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9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PTF Değişim Tahmin Modeli ve Performansı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314997" y="2204443"/>
            <a:ext cx="7803964" cy="186396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668217" y="1271460"/>
                <a:ext cx="98913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𝑃𝑖𝑦𝑎𝑠𝑎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𝑡𝑎𝑘𝑎𝑠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𝑓𝑖𝑦𝑎𝑡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ü=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𝑎𝑙𝑔𝑎𝑧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h𝑖𝑑𝑟𝑜𝑒𝑙𝑒𝑘𝑡𝑟𝑖𝑘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𝑧𝑔𝑎𝑟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𝑛𝑒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ş,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𝑘𝑎𝑦𝑛𝑎𝑘𝑙𝑎𝑟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7" y="1271460"/>
                <a:ext cx="989134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4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314997" y="4786262"/>
            <a:ext cx="7803964" cy="1871576"/>
          </a:xfrm>
          <a:prstGeom prst="rect">
            <a:avLst/>
          </a:prstGeom>
          <a:ln/>
        </p:spPr>
      </p:pic>
      <p:sp>
        <p:nvSpPr>
          <p:cNvPr id="12" name="Yuvarlatılmış Dikdörtgen 11"/>
          <p:cNvSpPr/>
          <p:nvPr/>
        </p:nvSpPr>
        <p:spPr>
          <a:xfrm>
            <a:off x="455633" y="1801171"/>
            <a:ext cx="2744767" cy="341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Öğren-Test Et: %80 - %20</a:t>
            </a:r>
            <a:endParaRPr lang="en-GB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455633" y="4364627"/>
            <a:ext cx="2744767" cy="341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Öğren-Test Et: %20 - %80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PTF Model Ağaçları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231434" y="1062992"/>
            <a:ext cx="8622665" cy="2495550"/>
          </a:xfrm>
          <a:prstGeom prst="rect">
            <a:avLst/>
          </a:prstGeom>
          <a:ln/>
        </p:spPr>
      </p:pic>
      <p:pic>
        <p:nvPicPr>
          <p:cNvPr id="9" name="image9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231434" y="3558542"/>
            <a:ext cx="8562975" cy="24784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40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PTF Tahmininde Değişken Seçimi ve Regresyonlar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15841"/>
              </p:ext>
            </p:extLst>
          </p:nvPr>
        </p:nvGraphicFramePr>
        <p:xfrm>
          <a:off x="197980" y="996990"/>
          <a:ext cx="9451911" cy="27192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723">
                  <a:extLst>
                    <a:ext uri="{9D8B030D-6E8A-4147-A177-3AD203B41FA5}">
                      <a16:colId xmlns:a16="http://schemas.microsoft.com/office/drawing/2014/main" val="2932826314"/>
                    </a:ext>
                  </a:extLst>
                </a:gridCol>
                <a:gridCol w="934541">
                  <a:extLst>
                    <a:ext uri="{9D8B030D-6E8A-4147-A177-3AD203B41FA5}">
                      <a16:colId xmlns:a16="http://schemas.microsoft.com/office/drawing/2014/main" val="4236796180"/>
                    </a:ext>
                  </a:extLst>
                </a:gridCol>
                <a:gridCol w="1311743">
                  <a:extLst>
                    <a:ext uri="{9D8B030D-6E8A-4147-A177-3AD203B41FA5}">
                      <a16:colId xmlns:a16="http://schemas.microsoft.com/office/drawing/2014/main" val="3463294458"/>
                    </a:ext>
                  </a:extLst>
                </a:gridCol>
                <a:gridCol w="1010181">
                  <a:extLst>
                    <a:ext uri="{9D8B030D-6E8A-4147-A177-3AD203B41FA5}">
                      <a16:colId xmlns:a16="http://schemas.microsoft.com/office/drawing/2014/main" val="1600188285"/>
                    </a:ext>
                  </a:extLst>
                </a:gridCol>
                <a:gridCol w="904684">
                  <a:extLst>
                    <a:ext uri="{9D8B030D-6E8A-4147-A177-3AD203B41FA5}">
                      <a16:colId xmlns:a16="http://schemas.microsoft.com/office/drawing/2014/main" val="912409693"/>
                    </a:ext>
                  </a:extLst>
                </a:gridCol>
                <a:gridCol w="1025110">
                  <a:extLst>
                    <a:ext uri="{9D8B030D-6E8A-4147-A177-3AD203B41FA5}">
                      <a16:colId xmlns:a16="http://schemas.microsoft.com/office/drawing/2014/main" val="2045843000"/>
                    </a:ext>
                  </a:extLst>
                </a:gridCol>
                <a:gridCol w="843974">
                  <a:extLst>
                    <a:ext uri="{9D8B030D-6E8A-4147-A177-3AD203B41FA5}">
                      <a16:colId xmlns:a16="http://schemas.microsoft.com/office/drawing/2014/main" val="2413858540"/>
                    </a:ext>
                  </a:extLst>
                </a:gridCol>
                <a:gridCol w="799188">
                  <a:extLst>
                    <a:ext uri="{9D8B030D-6E8A-4147-A177-3AD203B41FA5}">
                      <a16:colId xmlns:a16="http://schemas.microsoft.com/office/drawing/2014/main" val="505773061"/>
                    </a:ext>
                  </a:extLst>
                </a:gridCol>
                <a:gridCol w="677767">
                  <a:extLst>
                    <a:ext uri="{9D8B030D-6E8A-4147-A177-3AD203B41FA5}">
                      <a16:colId xmlns:a16="http://schemas.microsoft.com/office/drawing/2014/main" val="733023981"/>
                    </a:ext>
                  </a:extLst>
                </a:gridCol>
              </a:tblGrid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Değişken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Sayısı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</a:rPr>
                        <a:t>R</a:t>
                      </a:r>
                      <a:r>
                        <a:rPr lang="en-US" sz="1400" b="1" i="0" baseline="30000" dirty="0">
                          <a:effectLst/>
                        </a:rPr>
                        <a:t>2</a:t>
                      </a:r>
                      <a:endParaRPr lang="en-GB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Seçilen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Değişkenler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05083"/>
                  </a:ext>
                </a:extLst>
              </a:tr>
              <a:tr h="1839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5723731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9090602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2740419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4591694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9471659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5328354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0532449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9643504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Dfos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8692116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9127143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8536914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21958"/>
              </p:ext>
            </p:extLst>
          </p:nvPr>
        </p:nvGraphicFramePr>
        <p:xfrm>
          <a:off x="197980" y="3851486"/>
          <a:ext cx="9432151" cy="25010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4652">
                  <a:extLst>
                    <a:ext uri="{9D8B030D-6E8A-4147-A177-3AD203B41FA5}">
                      <a16:colId xmlns:a16="http://schemas.microsoft.com/office/drawing/2014/main" val="3660185308"/>
                    </a:ext>
                  </a:extLst>
                </a:gridCol>
                <a:gridCol w="2224611">
                  <a:extLst>
                    <a:ext uri="{9D8B030D-6E8A-4147-A177-3AD203B41FA5}">
                      <a16:colId xmlns:a16="http://schemas.microsoft.com/office/drawing/2014/main" val="3734969694"/>
                    </a:ext>
                  </a:extLst>
                </a:gridCol>
                <a:gridCol w="1896406">
                  <a:extLst>
                    <a:ext uri="{9D8B030D-6E8A-4147-A177-3AD203B41FA5}">
                      <a16:colId xmlns:a16="http://schemas.microsoft.com/office/drawing/2014/main" val="2558906194"/>
                    </a:ext>
                  </a:extLst>
                </a:gridCol>
                <a:gridCol w="1754749">
                  <a:extLst>
                    <a:ext uri="{9D8B030D-6E8A-4147-A177-3AD203B41FA5}">
                      <a16:colId xmlns:a16="http://schemas.microsoft.com/office/drawing/2014/main" val="3623958647"/>
                    </a:ext>
                  </a:extLst>
                </a:gridCol>
                <a:gridCol w="1761733">
                  <a:extLst>
                    <a:ext uri="{9D8B030D-6E8A-4147-A177-3AD203B41FA5}">
                      <a16:colId xmlns:a16="http://schemas.microsoft.com/office/drawing/2014/main" val="217822529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Değişken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Katsayı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Std. </a:t>
                      </a:r>
                      <a:r>
                        <a:rPr lang="en-US" sz="1400" b="1" dirty="0" err="1">
                          <a:effectLst/>
                        </a:rPr>
                        <a:t>Hata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p-</a:t>
                      </a:r>
                      <a:r>
                        <a:rPr lang="en-US" sz="1400" b="1" dirty="0" err="1">
                          <a:effectLst/>
                        </a:rPr>
                        <a:t>değeri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Önem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Sırası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64243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32.75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63735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Kömür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-3.91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39314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Hidroelektrik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-1.58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24000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Hidroelektrik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50571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30292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Doğalgaz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-0.06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16903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-0.35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38622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Rüzgar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47106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42593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Güneş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976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3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0695" y="949954"/>
            <a:ext cx="11588621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Türkiye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PTF’nin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öğrenmesi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yöntemleriyle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tahmin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inde ba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şarılı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algoritmalar: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rastgele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orman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ağaç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topluluğu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yöntemleri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armaşık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piyasa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dinamiklerini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modelleme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kapasitesi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eniş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kümeleriyle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çalışabilme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yeteneği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ekonometriye göre üstün)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0694" y="2878389"/>
            <a:ext cx="11588621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Güneş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enerjisi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değişken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üretim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profili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marjinal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maliyet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arz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eğrisini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sağa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kaydırarak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fiyatı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düşürü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(basamak etkisi)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ömür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santrallerinin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yerli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ithal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kömür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kullanımına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bağlı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değişken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maliyet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yapısı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PTF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üzerinde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farklı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etkiler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doğurmaktadır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PTF Tahmini: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Üreticiler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kısa ve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uzun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vadeli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stratejik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planlama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Tüketiciler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elektrik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maliyetlerinin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öngörülebilirliği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tüketicilerin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maliyet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planlam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Politika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yapıcılar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piyasa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oynaklığının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azalması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etkin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-piyasalar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adına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önemli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 Dönüşümü ve Organize Elektrik Piyasaları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 Dönüşümünde Elektrik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 ve Talep Dinamikleri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Takas Fiyat (PTF)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Tahmininin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Önemi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Literatürde Ön Plana Çıkan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Yayınlar (1, 2)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Makalenin Sundukları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Verisinde PTF Tahmin Modelleri ve Performansları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Enerji Dönüşümü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27867" y="949954"/>
            <a:ext cx="854563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Elektriği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doğru noktada fiyatlama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ihtiyacı: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Ekonomik büyüme ile artan enerji talebi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Talep edilen enerjinin özellikle diğer kaynaklardan elektriğe dönüşmesi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Üretilecek elektriğin yenilenebilir kaynaklara yönelmesi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İnovasyon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 teknolojik gelişmeler ile elektrik üretiminin ve tüketiminin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dönüşümü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27867" y="3206427"/>
            <a:ext cx="9829800" cy="183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Elektrik fiyatında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hedeflenen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yapı: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Tüketici için karşılanabilir olması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Üretici için maliyet yansıtan ve makul kar içermesi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Belirsizliğin ve oynaklığın düşük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olması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27867" y="5008478"/>
            <a:ext cx="8759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Politika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yapıcı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arifeler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anlaşmalar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Piyasaya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müdahale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leri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tavan fiyat vb.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apısal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değişiklikler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dinamik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fiyatlama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düğümsel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fiyatlama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bölgesel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fiyatlama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1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Enerji Dönüşümü Bağlamında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Arz ve Talep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Tarafı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9893" y="1100453"/>
            <a:ext cx="11879975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Elektrik Arzı: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Kısa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uzun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vadeli aktarım mekanizması olarak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lektrik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üreti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maliyetleri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enilenebilir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enerji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kaynakları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yatırım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maliyetleri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işletme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maliyetlerine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yüksek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tir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oynak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üretim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patikaları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Türkiye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YEKDEM ile Rüzgar ve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Güneş &amp;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idroelektrik</a:t>
            </a:r>
            <a:endParaRPr lang="tr-T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İthal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oğalgaz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ithal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kömür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gibi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yük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santralleri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fiyat artırıcı etkiye sahiptir.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Yerli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kömür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santralleri arz eğrisini sağa kaydırmaktadır.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Elektrik Talebi: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ekonomik ve politik mal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Talep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eğrisi (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mesken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ticarethane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sanayi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tüketimi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ve fiyatın talep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esnekliği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elişen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talep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tarafı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katılımı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tüketimin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kaydırılması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düzleştirilmesi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nerji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dönüşümüyle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beraber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elektrikli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araçlar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anayinin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elektrifikasyonu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nerji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verimliliği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525971" y="413249"/>
            <a:ext cx="10033592" cy="697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Organize Elektrik Piyasalarının Dönüşümü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753738" y="6072533"/>
            <a:ext cx="1987423" cy="33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Peker ve </a:t>
            </a:r>
            <a:r>
              <a:rPr lang="tr-TR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Sivrikaya</a:t>
            </a:r>
            <a:r>
              <a:rPr lang="tr-T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2023a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1028802"/>
            <a:ext cx="10132767" cy="504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Piyasa Takas Fiyatı (PTF) ve </a:t>
            </a:r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PTF’nin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Önemi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5971" y="978541"/>
            <a:ext cx="11106252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Arz-Talep Kesişimi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referans fiyat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Üreticiler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için anlık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üretim ve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yatırım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Talep tarafında ise verimlilik ve tüketim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kaydırma ve düzleştirme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Genel olarak elektrik ticareti: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Uzun vadeli ikili anlaşmalar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Gün öncesi piyasası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Gün içi piyasası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Dengeleme piyasası</a:t>
            </a:r>
          </a:p>
        </p:txBody>
      </p:sp>
      <p:pic>
        <p:nvPicPr>
          <p:cNvPr id="7" name="image8.png"/>
          <p:cNvPicPr/>
          <p:nvPr/>
        </p:nvPicPr>
        <p:blipFill rotWithShape="1">
          <a:blip r:embed="rId3"/>
          <a:srcRect l="47461" t="9587"/>
          <a:stretch/>
        </p:blipFill>
        <p:spPr>
          <a:xfrm>
            <a:off x="6925720" y="1409707"/>
            <a:ext cx="4492514" cy="3422264"/>
          </a:xfrm>
          <a:prstGeom prst="rect">
            <a:avLst/>
          </a:prstGeom>
          <a:ln/>
        </p:spPr>
      </p:pic>
      <p:sp>
        <p:nvSpPr>
          <p:cNvPr id="3" name="Dikdörtgen 2"/>
          <p:cNvSpPr/>
          <p:nvPr/>
        </p:nvSpPr>
        <p:spPr>
          <a:xfrm>
            <a:off x="525971" y="4831971"/>
            <a:ext cx="6096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PTF’nin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öngörülebilir olması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Üretici açısından verimlilik artışı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(etkin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kaynak kullanımı)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Yatırımcılar için fırsat pencereleri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Doğru sinyaller ile belirsizliğin ve oynaklığın düşmesi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Ekonomik kayıpların azalması</a:t>
            </a:r>
            <a:endParaRPr lang="tr-T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9644800" y="4998057"/>
            <a:ext cx="1987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Peker ve </a:t>
            </a:r>
            <a:r>
              <a:rPr lang="tr-TR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Sivrikaya</a:t>
            </a:r>
            <a:r>
              <a:rPr lang="tr-T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2023b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Literatür’de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Ön Plana Çıkan Yayınlar (1)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6571" y="1166843"/>
            <a:ext cx="110946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Ekonometri yerine makine öğrenmesi-B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irçok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üstünlük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literatürde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ortaya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koyulmaktadır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Güçlü ve zayıf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arsayımlar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Athey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2018)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Öğrenilen ve Test Edilen Veri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Qiu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., 2017)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öğrenmesi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nde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ekonometriye göre daha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az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görülen sorunlar;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erformans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şüpheciliği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Ghasemi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., 2016)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şırı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öğrenme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(overfitting)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Ugurlu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., 2018)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enelleme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problemi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Qiu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., 2017)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İ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statistiksel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çıkarım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eksikliği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Ahmad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v.d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2020)</a:t>
            </a:r>
            <a:endParaRPr lang="en-GB" sz="1600" dirty="0"/>
          </a:p>
        </p:txBody>
      </p:sp>
      <p:sp>
        <p:nvSpPr>
          <p:cNvPr id="3" name="Dikdörtgen 2"/>
          <p:cNvSpPr/>
          <p:nvPr/>
        </p:nvSpPr>
        <p:spPr>
          <a:xfrm>
            <a:off x="404446" y="4213831"/>
            <a:ext cx="11016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öğrenmesi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yöntemleri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kullandığı geçiş mekanizmaları;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izli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katmanlar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İ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statistiksel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dağılımlar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 (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Ayrıştırmalar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azanç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fonksiyonları</a:t>
            </a: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Literatür’de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Ön Plana Çıkan Yayınlar (2)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25971" y="1111081"/>
            <a:ext cx="1126204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PTF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seviyesi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modelinde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öğrenmesi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yöntemleri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radyan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artırılmış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ağacı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Madadkhani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Ikonnikova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, 2022)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astgele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orman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Gonzalez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., 2015)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ğaç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topluluğu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Wang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v.d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2018)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asit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regresyon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ağacı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Mouchtaris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., 2021)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olinom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regresyonu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ağacı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Bejger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Fiszeder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, 2021),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apay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sinir ağları 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Ertaylan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., 2021; Arslan ve Ertuğrul, 2022),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estek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vektör mekanizması (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Demirezen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 Çetin, 2021)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PTF’nin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değişimi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artış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azalış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kullanılan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sınıflandırma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yöntemleri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katmanlı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algılayıcı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Madhiarasan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., 2021)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astgele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orman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Wager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Athey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, 2018)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ojistik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regresyon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(Van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loon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v.d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., 2020)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25971" y="413249"/>
            <a:ext cx="10033592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Makalenin Sundukları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48762" y="952671"/>
            <a:ext cx="11843238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Türkiye</a:t>
            </a:r>
            <a:endParaRPr lang="tr-TR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elişmekte </a:t>
            </a: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olan ülkeler arasında derin piyasa,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retimde </a:t>
            </a: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fosilden </a:t>
            </a:r>
            <a:r>
              <a:rPr lang="tr-TR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yenilenebilire</a:t>
            </a: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dönüşüm,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alep </a:t>
            </a: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tarafı 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yönetimi ve 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alep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tarafındaki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elektrikli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araçların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adaptasyonu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vd.</a:t>
            </a:r>
            <a:endParaRPr lang="tr-T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2020-2023 </a:t>
            </a:r>
            <a:r>
              <a:rPr lang="tr-TR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dönemi, PTF (Referans fiyat) ve PTF değişimi için tahmin modelleri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Makine öğrenmesi metotlarının karşılaştırılması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Noktasal tahmin ve sınıf tahmin modelleri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Gradyan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artırılmış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rastgele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orman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polinom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ağacı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regresyon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ağacı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çok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katmanlı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algılayıcı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naive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bayes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algoritmaları</a:t>
            </a:r>
            <a:endParaRPr lang="tr-T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önem</a:t>
            </a:r>
            <a:r>
              <a:rPr lang="tr-TR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Önemi</a:t>
            </a:r>
            <a:endParaRPr lang="tr-TR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Kovid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pandemisinin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elektrik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tüketimin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 etkisi (Talep Yönlü)</a:t>
            </a:r>
            <a:endParaRPr lang="tr-T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Rusya-Ukrayna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savaşı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ekonomik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belirsizlikler</a:t>
            </a: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(Arz Yönlü)</a:t>
            </a:r>
            <a:endParaRPr lang="tr-T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Kahramanmaraş </a:t>
            </a:r>
            <a:r>
              <a:rPr lang="tr-TR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depremi (Arz ve Talep Yönlü)</a:t>
            </a:r>
            <a:endParaRPr lang="tr-T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1843</Words>
  <Application>Microsoft Office PowerPoint</Application>
  <PresentationFormat>Geniş ekran</PresentationFormat>
  <Paragraphs>307</Paragraphs>
  <Slides>14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Teması</vt:lpstr>
      <vt:lpstr>Makine Öğrenmesi ile PTF’nin Tahmin Edilmesi: Türkiye Örneği </vt:lpstr>
      <vt:lpstr>İçindekiler</vt:lpstr>
      <vt:lpstr>Enerji Dönüşümü</vt:lpstr>
      <vt:lpstr>Enerji Dönüşümü Bağlamında Arz ve Talep Tarafı</vt:lpstr>
      <vt:lpstr>PowerPoint Sunusu</vt:lpstr>
      <vt:lpstr>Piyasa Takas Fiyatı (PTF) ve PTF’nin Önemi</vt:lpstr>
      <vt:lpstr>Literatür’de Ön Plana Çıkan Yayınlar (1)</vt:lpstr>
      <vt:lpstr>Literatür’de Ön Plana Çıkan Yayınlar (2)</vt:lpstr>
      <vt:lpstr>Makalenin Sundukları</vt:lpstr>
      <vt:lpstr>PTF Tahmin Modelleri ve Performansı</vt:lpstr>
      <vt:lpstr>PTF Değişim Tahmin Modeli ve Performansı</vt:lpstr>
      <vt:lpstr>PTF Model Ağaçları</vt:lpstr>
      <vt:lpstr>PTF Tahmininde Değişken Seçimi ve Regresyonlar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Çağrı</cp:lastModifiedBy>
  <cp:revision>41</cp:revision>
  <dcterms:created xsi:type="dcterms:W3CDTF">2024-08-08T07:03:42Z</dcterms:created>
  <dcterms:modified xsi:type="dcterms:W3CDTF">2024-09-30T11:33:30Z</dcterms:modified>
</cp:coreProperties>
</file>