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1" r:id="rId6"/>
    <p:sldId id="264" r:id="rId7"/>
    <p:sldId id="265" r:id="rId8"/>
    <p:sldId id="266" r:id="rId9"/>
    <p:sldId id="269" r:id="rId10"/>
    <p:sldId id="273" r:id="rId11"/>
    <p:sldId id="272" r:id="rId12"/>
    <p:sldId id="271" r:id="rId13"/>
    <p:sldId id="268" r:id="rId14"/>
    <p:sldId id="275"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21.09.2024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21.09.2024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21.09.2024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21.09.2024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21.09.2024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21.09.2024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21.09.2024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Grafi_i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787414"/>
            <a:ext cx="11189110" cy="1792153"/>
          </a:xfrm>
        </p:spPr>
        <p:txBody>
          <a:bodyPr>
            <a:normAutofit fontScale="90000"/>
          </a:bodyPr>
          <a:lstStyle/>
          <a:p>
            <a:pPr algn="ctr">
              <a:lnSpc>
                <a:spcPct val="115000"/>
              </a:lnSpc>
              <a:spcAft>
                <a:spcPts val="0"/>
              </a:spcAft>
            </a:pPr>
            <a:r>
              <a:rPr lang="tr-TR" sz="4000" b="1" dirty="0" smtClean="0">
                <a:latin typeface="Times New Roman"/>
                <a:ea typeface="Calibri"/>
                <a:cs typeface="Times New Roman"/>
              </a:rPr>
              <a:t/>
            </a:r>
            <a:br>
              <a:rPr lang="tr-TR" sz="4000" b="1" dirty="0" smtClean="0">
                <a:latin typeface="Times New Roman"/>
                <a:ea typeface="Calibri"/>
                <a:cs typeface="Times New Roman"/>
              </a:rPr>
            </a:br>
            <a:r>
              <a:rPr lang="tr-TR" sz="4000" b="1" dirty="0" smtClean="0">
                <a:latin typeface="Times New Roman"/>
                <a:ea typeface="Calibri"/>
                <a:cs typeface="Times New Roman"/>
              </a:rPr>
              <a:t>Elektrik </a:t>
            </a:r>
            <a:r>
              <a:rPr lang="tr-TR" sz="4000" b="1" dirty="0">
                <a:latin typeface="Times New Roman"/>
                <a:ea typeface="Calibri"/>
                <a:cs typeface="Times New Roman"/>
              </a:rPr>
              <a:t>Enerjisi Ve Elektrik Enerjisi Üretiminde Kullanılan Enerji Kaynaklarının İthalatının Döviz Kuru (ABD $) Üzerindeki Etkisi: </a:t>
            </a:r>
            <a:r>
              <a:rPr lang="tr-TR" sz="3600" dirty="0">
                <a:latin typeface="Calibri"/>
                <a:ea typeface="Calibri"/>
                <a:cs typeface="Times New Roman"/>
              </a:rPr>
              <a:t/>
            </a:r>
            <a:br>
              <a:rPr lang="tr-TR" sz="3600" dirty="0">
                <a:latin typeface="Calibri"/>
                <a:ea typeface="Calibri"/>
                <a:cs typeface="Times New Roman"/>
              </a:rPr>
            </a:br>
            <a:r>
              <a:rPr lang="tr-TR" sz="4000" b="1" dirty="0" err="1">
                <a:latin typeface="Times New Roman"/>
                <a:ea typeface="Calibri"/>
                <a:cs typeface="Times New Roman"/>
              </a:rPr>
              <a:t>Hatemi</a:t>
            </a:r>
            <a:r>
              <a:rPr lang="tr-TR" sz="4000" b="1" dirty="0">
                <a:latin typeface="Times New Roman"/>
                <a:ea typeface="Calibri"/>
                <a:cs typeface="Times New Roman"/>
              </a:rPr>
              <a:t>-J Asimetrik Nedensellik Analizi</a:t>
            </a:r>
            <a:endParaRPr lang="tr-TR" sz="3600" dirty="0">
              <a:effectLst/>
              <a:latin typeface="Calibri"/>
              <a:ea typeface="Calibri"/>
              <a:cs typeface="Times New Roman"/>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dirty="0">
                <a:solidFill>
                  <a:schemeClr val="tx1"/>
                </a:solidFill>
                <a:latin typeface="Arial" panose="020B0604020202020204" pitchFamily="34" charset="0"/>
                <a:cs typeface="Arial" panose="020B0604020202020204" pitchFamily="34" charset="0"/>
              </a:rPr>
              <a:t>Nizamettin </a:t>
            </a:r>
            <a:r>
              <a:rPr lang="tr-TR" sz="2400" dirty="0" smtClean="0">
                <a:solidFill>
                  <a:schemeClr val="tx1"/>
                </a:solidFill>
                <a:latin typeface="Arial" panose="020B0604020202020204" pitchFamily="34" charset="0"/>
                <a:cs typeface="Arial" panose="020B0604020202020204" pitchFamily="34" charset="0"/>
              </a:rPr>
              <a:t>BAŞARAN, </a:t>
            </a:r>
            <a:r>
              <a:rPr lang="tr-TR" sz="2400" b="1" dirty="0">
                <a:solidFill>
                  <a:schemeClr val="tx1"/>
                </a:solidFill>
                <a:latin typeface="Arial" panose="020B0604020202020204" pitchFamily="34" charset="0"/>
                <a:cs typeface="Arial" panose="020B0604020202020204" pitchFamily="34" charset="0"/>
              </a:rPr>
              <a:t>Serdar </a:t>
            </a:r>
            <a:r>
              <a:rPr lang="tr-TR" sz="2400" b="1" dirty="0" smtClean="0">
                <a:solidFill>
                  <a:schemeClr val="tx1"/>
                </a:solidFill>
                <a:latin typeface="Arial" panose="020B0604020202020204" pitchFamily="34" charset="0"/>
                <a:cs typeface="Arial" panose="020B0604020202020204" pitchFamily="34" charset="0"/>
              </a:rPr>
              <a:t>YALÇINKAYA</a:t>
            </a:r>
            <a:r>
              <a:rPr lang="tr-TR" sz="2400" dirty="0" smtClean="0">
                <a:solidFill>
                  <a:schemeClr val="tx1"/>
                </a:solidFill>
                <a:latin typeface="Arial" panose="020B0604020202020204" pitchFamily="34" charset="0"/>
                <a:cs typeface="Arial" panose="020B0604020202020204" pitchFamily="34" charset="0"/>
              </a:rPr>
              <a:t>, Tuncay BELEN</a:t>
            </a:r>
            <a:endParaRPr lang="tr-TR" sz="24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smtClean="0">
                <a:latin typeface="Arial" panose="020B0604020202020204" pitchFamily="34" charset="0"/>
                <a:cs typeface="Arial" panose="020B0604020202020204" pitchFamily="34" charset="0"/>
              </a:rPr>
              <a:t>marası:0142</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062891" y="890956"/>
            <a:ext cx="9941169" cy="3231654"/>
          </a:xfrm>
          <a:prstGeom prst="rect">
            <a:avLst/>
          </a:prstGeom>
          <a:noFill/>
        </p:spPr>
        <p:txBody>
          <a:bodyPr wrap="square" rtlCol="0">
            <a:spAutoFit/>
          </a:bodyPr>
          <a:lstStyle/>
          <a:p>
            <a:pPr algn="just"/>
            <a:r>
              <a:rPr lang="fr-FR" sz="2400" b="1" dirty="0" err="1">
                <a:solidFill>
                  <a:prstClr val="black"/>
                </a:solidFill>
                <a:latin typeface="Arial" panose="020B0604020202020204" pitchFamily="34" charset="0"/>
                <a:cs typeface="Arial" panose="020B0604020202020204" pitchFamily="34" charset="0"/>
              </a:rPr>
              <a:t>Çalışmanın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amacına</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uygun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olarak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günlük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elektrik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enerjisi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üretiminde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kullanılmak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üzere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ithal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edilen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kaymakları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Mw</a:t>
            </a:r>
            <a:r>
              <a:rPr lang="fr-FR" sz="2400" b="1" dirty="0">
                <a:solidFill>
                  <a:prstClr val="black"/>
                </a:solidFill>
                <a:latin typeface="Arial" panose="020B0604020202020204" pitchFamily="34" charset="0"/>
                <a:cs typeface="Arial" panose="020B0604020202020204" pitchFamily="34" charset="0"/>
              </a:rPr>
              <a:t>/h </a:t>
            </a:r>
            <a:r>
              <a:rPr lang="fr-FR" sz="2400" b="1" dirty="0" err="1">
                <a:solidFill>
                  <a:prstClr val="black"/>
                </a:solidFill>
                <a:latin typeface="Arial" panose="020B0604020202020204" pitchFamily="34" charset="0"/>
                <a:cs typeface="Arial" panose="020B0604020202020204" pitchFamily="34" charset="0"/>
              </a:rPr>
              <a:t>birimi</a:t>
            </a:r>
            <a:r>
              <a:rPr lang="fr-FR" sz="2400" b="1" dirty="0">
                <a:solidFill>
                  <a:prstClr val="black"/>
                </a:solidFill>
                <a:latin typeface="Arial" panose="020B0604020202020204" pitchFamily="34" charset="0"/>
                <a:cs typeface="Arial" panose="020B0604020202020204" pitchFamily="34" charset="0"/>
              </a:rPr>
              <a:t> ile </a:t>
            </a:r>
            <a:r>
              <a:rPr lang="fr-FR" sz="2400" b="1" dirty="0" err="1">
                <a:solidFill>
                  <a:prstClr val="black"/>
                </a:solidFill>
                <a:latin typeface="Arial" panose="020B0604020202020204" pitchFamily="34" charset="0"/>
                <a:cs typeface="Arial" panose="020B0604020202020204" pitchFamily="34" charset="0"/>
              </a:rPr>
              <a:t>Enerji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Piyasaları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İşletme</a:t>
            </a:r>
            <a:r>
              <a:rPr lang="fr-FR" sz="2400" b="1" dirty="0">
                <a:solidFill>
                  <a:prstClr val="black"/>
                </a:solidFill>
                <a:latin typeface="Arial" panose="020B0604020202020204" pitchFamily="34" charset="0"/>
                <a:cs typeface="Arial" panose="020B0604020202020204" pitchFamily="34" charset="0"/>
              </a:rPr>
              <a:t> AŞ. (EPİAŞ) </a:t>
            </a:r>
            <a:r>
              <a:rPr lang="fr-FR" sz="2400" b="1" dirty="0" err="1">
                <a:solidFill>
                  <a:prstClr val="black"/>
                </a:solidFill>
                <a:latin typeface="Arial" panose="020B0604020202020204" pitchFamily="34" charset="0"/>
                <a:cs typeface="Arial" panose="020B0604020202020204" pitchFamily="34" charset="0"/>
              </a:rPr>
              <a:t>Şeffaflık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Platformu</a:t>
            </a:r>
            <a:r>
              <a:rPr lang="fr-FR" sz="2400" b="1" dirty="0">
                <a:solidFill>
                  <a:prstClr val="black"/>
                </a:solidFill>
                <a:latin typeface="Arial" panose="020B0604020202020204" pitchFamily="34" charset="0"/>
                <a:cs typeface="Arial" panose="020B0604020202020204" pitchFamily="34" charset="0"/>
              </a:rPr>
              <a:t> internet </a:t>
            </a:r>
            <a:r>
              <a:rPr lang="fr-FR" sz="2400" b="1" dirty="0" err="1">
                <a:solidFill>
                  <a:prstClr val="black"/>
                </a:solidFill>
                <a:latin typeface="Arial" panose="020B0604020202020204" pitchFamily="34" charset="0"/>
                <a:cs typeface="Arial" panose="020B0604020202020204" pitchFamily="34" charset="0"/>
              </a:rPr>
              <a:t>veri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tabanından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elde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edilmiştir</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Elektrik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üretiminde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kullanılan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ithal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kaynakları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doğal</a:t>
            </a:r>
            <a:r>
              <a:rPr lang="fr-FR" sz="2400" b="1" dirty="0">
                <a:solidFill>
                  <a:prstClr val="black"/>
                </a:solidFill>
                <a:latin typeface="Arial" panose="020B0604020202020204" pitchFamily="34" charset="0"/>
                <a:cs typeface="Arial" panose="020B0604020202020204" pitchFamily="34" charset="0"/>
              </a:rPr>
              <a:t> gaz, fuel </a:t>
            </a:r>
            <a:r>
              <a:rPr lang="fr-FR" sz="2400" b="1" dirty="0" err="1">
                <a:solidFill>
                  <a:prstClr val="black"/>
                </a:solidFill>
                <a:latin typeface="Arial" panose="020B0604020202020204" pitchFamily="34" charset="0"/>
                <a:cs typeface="Arial" panose="020B0604020202020204" pitchFamily="34" charset="0"/>
              </a:rPr>
              <a:t>oil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ithal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kömürdür</a:t>
            </a:r>
            <a:r>
              <a:rPr lang="fr-FR" sz="2400" b="1" dirty="0">
                <a:solidFill>
                  <a:prstClr val="black"/>
                </a:solidFill>
                <a:latin typeface="Arial" panose="020B0604020202020204" pitchFamily="34" charset="0"/>
                <a:cs typeface="Arial" panose="020B0604020202020204" pitchFamily="34" charset="0"/>
              </a:rPr>
              <a:t>. </a:t>
            </a:r>
            <a:endParaRPr lang="tr-TR" sz="2400" b="1" dirty="0" smtClean="0">
              <a:solidFill>
                <a:prstClr val="black"/>
              </a:solidFill>
              <a:latin typeface="Arial" panose="020B0604020202020204" pitchFamily="34" charset="0"/>
              <a:cs typeface="Arial" panose="020B0604020202020204" pitchFamily="34" charset="0"/>
            </a:endParaRPr>
          </a:p>
          <a:p>
            <a:pPr algn="just"/>
            <a:endParaRPr lang="tr-TR" sz="2800" b="1" dirty="0">
              <a:solidFill>
                <a:prstClr val="black"/>
              </a:solidFill>
              <a:latin typeface="Arial" panose="020B0604020202020204" pitchFamily="34" charset="0"/>
              <a:cs typeface="Arial" panose="020B0604020202020204" pitchFamily="34" charset="0"/>
            </a:endParaRPr>
          </a:p>
          <a:p>
            <a:pPr algn="just"/>
            <a:endParaRPr lang="tr-TR" sz="2800" b="1" dirty="0" smtClean="0">
              <a:solidFill>
                <a:prstClr val="black"/>
              </a:solidFill>
              <a:latin typeface="Arial" panose="020B0604020202020204" pitchFamily="34" charset="0"/>
              <a:cs typeface="Arial" panose="020B0604020202020204" pitchFamily="34" charset="0"/>
            </a:endParaRPr>
          </a:p>
          <a:p>
            <a:pPr algn="just"/>
            <a:endParaRPr lang="fr-FR" sz="2800" b="1" dirty="0">
              <a:solidFill>
                <a:prstClr val="black"/>
              </a:solidFill>
              <a:latin typeface="Arial" panose="020B0604020202020204" pitchFamily="34" charset="0"/>
              <a:cs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068839176"/>
              </p:ext>
            </p:extLst>
          </p:nvPr>
        </p:nvGraphicFramePr>
        <p:xfrm>
          <a:off x="1266095" y="2878389"/>
          <a:ext cx="8667260" cy="3715512"/>
        </p:xfrm>
        <a:graphic>
          <a:graphicData uri="http://schemas.openxmlformats.org/drawingml/2006/table">
            <a:tbl>
              <a:tblPr firstRow="1" firstCol="1" bandRow="1">
                <a:tableStyleId>{5C22544A-7EE6-4342-B048-85BDC9FD1C3A}</a:tableStyleId>
              </a:tblPr>
              <a:tblGrid>
                <a:gridCol w="960583"/>
                <a:gridCol w="1923291"/>
                <a:gridCol w="2535047"/>
                <a:gridCol w="3248339"/>
              </a:tblGrid>
              <a:tr h="548908">
                <a:tc>
                  <a:txBody>
                    <a:bodyPr/>
                    <a:lstStyle/>
                    <a:p>
                      <a:endParaRPr lang="tr-TR" sz="1600" dirty="0">
                        <a:effectLst/>
                        <a:latin typeface="Calibri"/>
                        <a:cs typeface="Times New Roman"/>
                      </a:endParaRPr>
                    </a:p>
                  </a:txBody>
                  <a:tcPr marL="44450" marR="44450" marT="0" marB="0" anchor="b"/>
                </a:tc>
                <a:tc>
                  <a:txBody>
                    <a:bodyPr/>
                    <a:lstStyle/>
                    <a:p>
                      <a:pPr>
                        <a:lnSpc>
                          <a:spcPct val="115000"/>
                        </a:lnSpc>
                        <a:spcAft>
                          <a:spcPts val="0"/>
                        </a:spcAft>
                      </a:pPr>
                      <a:r>
                        <a:rPr lang="tr-TR" sz="1600" dirty="0">
                          <a:effectLst/>
                        </a:rPr>
                        <a:t>Toplam Enerji Kullanımı (</a:t>
                      </a:r>
                      <a:r>
                        <a:rPr lang="tr-TR" sz="1600" dirty="0" err="1">
                          <a:effectLst/>
                        </a:rPr>
                        <a:t>Mw</a:t>
                      </a:r>
                      <a:r>
                        <a:rPr lang="tr-TR" sz="1600" dirty="0">
                          <a:effectLst/>
                        </a:rPr>
                        <a:t>/h)</a:t>
                      </a:r>
                      <a:endParaRPr lang="tr-TR"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600">
                          <a:effectLst/>
                        </a:rPr>
                        <a:t>İthal Enerji Kaynaklarından Kullanılan Enerji (Mw/h)</a:t>
                      </a:r>
                      <a:endParaRPr lang="tr-TR" sz="16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600">
                          <a:effectLst/>
                        </a:rPr>
                        <a:t>İthalatın Tüm Enerji Kullanımındaki Yüzdesi</a:t>
                      </a:r>
                      <a:endParaRPr lang="tr-TR" sz="1600">
                        <a:effectLst/>
                        <a:latin typeface="Calibri"/>
                        <a:ea typeface="Calibri"/>
                        <a:cs typeface="Times New Roman"/>
                      </a:endParaRPr>
                    </a:p>
                  </a:txBody>
                  <a:tcPr marL="44450" marR="44450" marT="0" marB="0" anchor="b"/>
                </a:tc>
              </a:tr>
              <a:tr h="266165">
                <a:tc>
                  <a:txBody>
                    <a:bodyPr/>
                    <a:lstStyle/>
                    <a:p>
                      <a:pPr>
                        <a:lnSpc>
                          <a:spcPct val="115000"/>
                        </a:lnSpc>
                        <a:spcAft>
                          <a:spcPts val="0"/>
                        </a:spcAft>
                      </a:pPr>
                      <a:r>
                        <a:rPr lang="tr-TR" sz="1600">
                          <a:effectLst/>
                        </a:rPr>
                        <a:t>2014</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229690527.9</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140429803.9</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61.14%</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2015</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241216688.7</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125188558.4</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51.90%</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2016</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254201830.5</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125247370.6</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49.27%</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2017</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273174508.4</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145513967.7</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53.27%</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2018</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282571168.6</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140219016.2</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49.62%</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2019</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280972677.1</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102816862.2</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36.59%</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2020</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282392521.8</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117384470.5</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41.57%</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2021</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307392138.9</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dirty="0">
                          <a:effectLst/>
                        </a:rPr>
                        <a:t>147724058.6</a:t>
                      </a:r>
                      <a:endParaRPr lang="tr-TR" sz="1800" dirty="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48.06%</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2022</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307044261.2</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127545466.3</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41.54%</a:t>
                      </a:r>
                      <a:endParaRPr lang="tr-TR" sz="1800" dirty="0">
                        <a:solidFill>
                          <a:srgbClr val="FF0000"/>
                        </a:solidFill>
                        <a:effectLst/>
                        <a:latin typeface="Calibri"/>
                        <a:ea typeface="Calibri"/>
                        <a:cs typeface="Times New Roman"/>
                      </a:endParaRPr>
                    </a:p>
                  </a:txBody>
                  <a:tcPr marL="44450" marR="44450" marT="0" marB="0" anchor="b"/>
                </a:tc>
              </a:tr>
              <a:tr h="279389">
                <a:tc>
                  <a:txBody>
                    <a:bodyPr/>
                    <a:lstStyle/>
                    <a:p>
                      <a:pPr>
                        <a:lnSpc>
                          <a:spcPct val="115000"/>
                        </a:lnSpc>
                        <a:spcAft>
                          <a:spcPts val="0"/>
                        </a:spcAft>
                      </a:pPr>
                      <a:r>
                        <a:rPr lang="tr-TR" sz="1600">
                          <a:effectLst/>
                        </a:rPr>
                        <a:t>2023</a:t>
                      </a:r>
                      <a:endParaRPr lang="tr-T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306987724.1</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800">
                          <a:effectLst/>
                        </a:rPr>
                        <a:t>132548324.5</a:t>
                      </a:r>
                      <a:endParaRPr lang="tr-TR" sz="18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tr-TR" sz="1800" dirty="0">
                          <a:solidFill>
                            <a:srgbClr val="FF0000"/>
                          </a:solidFill>
                          <a:effectLst/>
                        </a:rPr>
                        <a:t>43.18%</a:t>
                      </a:r>
                      <a:endParaRPr lang="tr-TR" sz="1800" dirty="0">
                        <a:solidFill>
                          <a:srgbClr val="FF0000"/>
                        </a:solidFill>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99548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 name="Nesne 7"/>
          <p:cNvGraphicFramePr>
            <a:graphicFrameLocks/>
          </p:cNvGraphicFramePr>
          <p:nvPr>
            <p:extLst>
              <p:ext uri="{D42A27DB-BD31-4B8C-83A1-F6EECF244321}">
                <p14:modId xmlns:p14="http://schemas.microsoft.com/office/powerpoint/2010/main" val="4216499117"/>
              </p:ext>
            </p:extLst>
          </p:nvPr>
        </p:nvGraphicFramePr>
        <p:xfrm>
          <a:off x="328246" y="758092"/>
          <a:ext cx="11480799" cy="2905125"/>
        </p:xfrm>
        <a:graphic>
          <a:graphicData uri="http://schemas.openxmlformats.org/presentationml/2006/ole">
            <mc:AlternateContent xmlns:mc="http://schemas.openxmlformats.org/markup-compatibility/2006">
              <mc:Choice xmlns:v="urn:schemas-microsoft-com:vml" Requires="v">
                <p:oleObj spid="_x0000_s2058" name="Çizelge" r:id="rId3" imgW="5779509" imgH="2908044" progId="Excel.Chart.8">
                  <p:embed/>
                </p:oleObj>
              </mc:Choice>
              <mc:Fallback>
                <p:oleObj name="Çizelge" r:id="rId3" imgW="5779509" imgH="2908044" progId="Excel.Chart.8">
                  <p:embed/>
                  <p:pic>
                    <p:nvPicPr>
                      <p:cNvPr id="0" name="Grafik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46" y="758092"/>
                        <a:ext cx="11480799" cy="2905125"/>
                      </a:xfrm>
                      <a:prstGeom prst="rect">
                        <a:avLst/>
                      </a:prstGeom>
                      <a:noFill/>
                    </p:spPr>
                  </p:pic>
                </p:oleObj>
              </mc:Fallback>
            </mc:AlternateContent>
          </a:graphicData>
        </a:graphic>
      </p:graphicFrame>
      <p:sp>
        <p:nvSpPr>
          <p:cNvPr id="9" name="Rectangle 6"/>
          <p:cNvSpPr>
            <a:spLocks noChangeArrowheads="1"/>
          </p:cNvSpPr>
          <p:nvPr/>
        </p:nvSpPr>
        <p:spPr bwMode="auto">
          <a:xfrm>
            <a:off x="0" y="2905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055" name="Grafik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77" y="3688862"/>
            <a:ext cx="11465169"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48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523220"/>
          </a:xfrm>
          <a:prstGeom prst="rect">
            <a:avLst/>
          </a:prstGeom>
          <a:noFill/>
        </p:spPr>
        <p:txBody>
          <a:bodyPr wrap="square" rtlCol="0">
            <a:spAutoFit/>
          </a:bodyPr>
          <a:lstStyle/>
          <a:p>
            <a:pPr algn="just"/>
            <a:r>
              <a:rPr lang="tr-TR" sz="2800" b="1" dirty="0" err="1"/>
              <a:t>Hatemi</a:t>
            </a:r>
            <a:r>
              <a:rPr lang="tr-TR" sz="2800" b="1" dirty="0"/>
              <a:t>-J Asimetrik Nedensellik Analiz Sonuçları</a:t>
            </a:r>
            <a:endParaRPr lang="fr-FR" sz="2800" b="1" dirty="0">
              <a:solidFill>
                <a:prstClr val="black"/>
              </a:solidFill>
              <a:latin typeface="Arial" panose="020B0604020202020204" pitchFamily="34" charset="0"/>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587947744"/>
              </p:ext>
            </p:extLst>
          </p:nvPr>
        </p:nvGraphicFramePr>
        <p:xfrm>
          <a:off x="1148862" y="1912930"/>
          <a:ext cx="8831384" cy="4363200"/>
        </p:xfrm>
        <a:graphic>
          <a:graphicData uri="http://schemas.openxmlformats.org/drawingml/2006/table">
            <a:tbl>
              <a:tblPr firstRow="1" firstCol="1" bandRow="1">
                <a:tableStyleId>{5C22544A-7EE6-4342-B048-85BDC9FD1C3A}</a:tableStyleId>
              </a:tblPr>
              <a:tblGrid>
                <a:gridCol w="3720123"/>
                <a:gridCol w="1765095"/>
                <a:gridCol w="1063077"/>
                <a:gridCol w="1060926"/>
                <a:gridCol w="1222163"/>
              </a:tblGrid>
              <a:tr h="449315">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err="1">
                          <a:effectLst/>
                        </a:rPr>
                        <a:t>Wstat</a:t>
                      </a:r>
                      <a:r>
                        <a:rPr lang="tr-TR" sz="1800" dirty="0">
                          <a:effectLst/>
                        </a:rPr>
                        <a:t>  </a:t>
                      </a:r>
                    </a:p>
                    <a:p>
                      <a:pPr>
                        <a:lnSpc>
                          <a:spcPct val="115000"/>
                        </a:lnSpc>
                        <a:spcAft>
                          <a:spcPts val="0"/>
                        </a:spcAft>
                      </a:pPr>
                      <a:r>
                        <a:rPr lang="tr-TR" sz="1800" dirty="0">
                          <a:effectLst/>
                        </a:rPr>
                        <a:t> </a:t>
                      </a:r>
                      <a:endParaRPr lang="tr-TR" sz="18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%1</a:t>
                      </a:r>
                      <a:endParaRPr lang="tr-TR" sz="18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%5</a:t>
                      </a:r>
                      <a:endParaRPr lang="tr-TR" sz="18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800" dirty="0">
                          <a:effectLst/>
                        </a:rPr>
                        <a:t>%10</a:t>
                      </a:r>
                      <a:endParaRPr lang="tr-TR" sz="1800" dirty="0">
                        <a:effectLst/>
                        <a:latin typeface="Calibri"/>
                        <a:ea typeface="Calibri"/>
                        <a:cs typeface="Times New Roman"/>
                      </a:endParaRPr>
                    </a:p>
                  </a:txBody>
                  <a:tcPr marL="68580" marR="68580" marT="0" marB="0"/>
                </a:tc>
              </a:tr>
              <a:tr h="416608">
                <a:tc>
                  <a:txBody>
                    <a:bodyPr/>
                    <a:lstStyle/>
                    <a:p>
                      <a:pPr>
                        <a:lnSpc>
                          <a:spcPct val="115000"/>
                        </a:lnSpc>
                        <a:spcAft>
                          <a:spcPts val="0"/>
                        </a:spcAft>
                      </a:pPr>
                      <a:r>
                        <a:rPr lang="tr-TR" sz="2000" dirty="0" err="1">
                          <a:effectLst/>
                        </a:rPr>
                        <a:t>LnEnerji</a:t>
                      </a:r>
                      <a:r>
                        <a:rPr lang="tr-TR" sz="2000" dirty="0">
                          <a:effectLst/>
                        </a:rPr>
                        <a:t> ( + )   ---</a:t>
                      </a:r>
                      <a:r>
                        <a:rPr lang="tr-TR" sz="2000" dirty="0">
                          <a:effectLst/>
                          <a:sym typeface="Wingdings"/>
                        </a:rPr>
                        <a:t></a:t>
                      </a:r>
                      <a:r>
                        <a:rPr lang="tr-TR" sz="2000" dirty="0" err="1">
                          <a:effectLst/>
                        </a:rPr>
                        <a:t>LnABD</a:t>
                      </a:r>
                      <a:r>
                        <a:rPr lang="tr-TR" sz="2000" dirty="0">
                          <a:effectLst/>
                        </a:rPr>
                        <a:t>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rgbClr val="FF0000"/>
                          </a:solidFill>
                          <a:effectLst/>
                        </a:rPr>
                        <a:t>26.207***</a:t>
                      </a:r>
                      <a:endParaRPr lang="tr-TR" sz="14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rgbClr val="FF0000"/>
                          </a:solidFill>
                          <a:effectLst/>
                        </a:rPr>
                        <a:t>11.817 </a:t>
                      </a:r>
                      <a:endParaRPr lang="tr-TR" sz="14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a:solidFill>
                            <a:srgbClr val="FF0000"/>
                          </a:solidFill>
                          <a:effectLst/>
                        </a:rPr>
                        <a:t>7.891 </a:t>
                      </a:r>
                      <a:endParaRPr lang="tr-TR" sz="140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a:solidFill>
                            <a:srgbClr val="FF0000"/>
                          </a:solidFill>
                          <a:effectLst/>
                        </a:rPr>
                        <a:t>6.218</a:t>
                      </a:r>
                      <a:endParaRPr lang="tr-TR" sz="1400">
                        <a:solidFill>
                          <a:srgbClr val="FF0000"/>
                        </a:solidFill>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LnABD</a:t>
                      </a:r>
                      <a:r>
                        <a:rPr lang="tr-TR" sz="2000" dirty="0">
                          <a:effectLst/>
                        </a:rPr>
                        <a:t> ( + )      ---</a:t>
                      </a:r>
                      <a:r>
                        <a:rPr lang="tr-TR" sz="2000" dirty="0">
                          <a:effectLst/>
                          <a:sym typeface="Wingdings"/>
                        </a:rPr>
                        <a:t></a:t>
                      </a:r>
                      <a:r>
                        <a:rPr lang="tr-TR" sz="2000" dirty="0">
                          <a:effectLst/>
                        </a:rPr>
                        <a:t> </a:t>
                      </a:r>
                      <a:r>
                        <a:rPr lang="tr-TR" sz="2000" dirty="0" err="1">
                          <a:effectLst/>
                        </a:rPr>
                        <a:t>LnEnerji</a:t>
                      </a:r>
                      <a:r>
                        <a:rPr lang="tr-TR" sz="2000" dirty="0">
                          <a:effectLst/>
                        </a:rPr>
                        <a:t> (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rgbClr val="FF0000"/>
                          </a:solidFill>
                          <a:effectLst/>
                        </a:rPr>
                        <a:t>49.307 ***</a:t>
                      </a:r>
                    </a:p>
                    <a:p>
                      <a:pPr>
                        <a:lnSpc>
                          <a:spcPct val="115000"/>
                        </a:lnSpc>
                        <a:spcAft>
                          <a:spcPts val="0"/>
                        </a:spcAft>
                      </a:pPr>
                      <a:r>
                        <a:rPr lang="tr-TR" sz="1400" dirty="0">
                          <a:solidFill>
                            <a:srgbClr val="FF0000"/>
                          </a:solidFill>
                          <a:effectLst/>
                        </a:rPr>
                        <a:t> </a:t>
                      </a:r>
                      <a:endParaRPr lang="tr-TR" sz="14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rgbClr val="FF0000"/>
                          </a:solidFill>
                          <a:effectLst/>
                        </a:rPr>
                        <a:t>11.706 </a:t>
                      </a:r>
                      <a:endParaRPr lang="tr-TR" sz="14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rgbClr val="FF0000"/>
                          </a:solidFill>
                          <a:effectLst/>
                        </a:rPr>
                        <a:t>7.987 </a:t>
                      </a:r>
                      <a:endParaRPr lang="tr-TR" sz="14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rgbClr val="FF0000"/>
                          </a:solidFill>
                          <a:effectLst/>
                        </a:rPr>
                        <a:t>6.404</a:t>
                      </a:r>
                      <a:endParaRPr lang="tr-TR" sz="1400" dirty="0">
                        <a:solidFill>
                          <a:srgbClr val="FF0000"/>
                        </a:solidFill>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LnEnerji</a:t>
                      </a:r>
                      <a:r>
                        <a:rPr lang="tr-TR" sz="2000" dirty="0">
                          <a:effectLst/>
                        </a:rPr>
                        <a:t> ( + )   ---</a:t>
                      </a:r>
                      <a:r>
                        <a:rPr lang="tr-TR" sz="2000" dirty="0">
                          <a:effectLst/>
                          <a:sym typeface="Wingdings"/>
                        </a:rPr>
                        <a:t></a:t>
                      </a:r>
                      <a:r>
                        <a:rPr lang="tr-TR" sz="2000" dirty="0">
                          <a:effectLst/>
                        </a:rPr>
                        <a:t> </a:t>
                      </a:r>
                      <a:r>
                        <a:rPr lang="tr-TR" sz="2000" dirty="0" err="1">
                          <a:effectLst/>
                        </a:rPr>
                        <a:t>LnABD</a:t>
                      </a:r>
                      <a:r>
                        <a:rPr lang="tr-TR" sz="2000" dirty="0">
                          <a:effectLst/>
                        </a:rPr>
                        <a:t>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2.863 </a:t>
                      </a:r>
                    </a:p>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20.406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6.385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4.264</a:t>
                      </a:r>
                      <a:endParaRPr lang="tr-TR" sz="1400">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LnABD</a:t>
                      </a:r>
                      <a:r>
                        <a:rPr lang="tr-TR" sz="2000" dirty="0">
                          <a:effectLst/>
                        </a:rPr>
                        <a:t> ( - )       ---</a:t>
                      </a:r>
                      <a:r>
                        <a:rPr lang="tr-TR" sz="2000" dirty="0">
                          <a:effectLst/>
                          <a:sym typeface="Wingdings"/>
                        </a:rPr>
                        <a:t></a:t>
                      </a:r>
                      <a:r>
                        <a:rPr lang="tr-TR" sz="2000" dirty="0">
                          <a:effectLst/>
                        </a:rPr>
                        <a:t> </a:t>
                      </a:r>
                      <a:r>
                        <a:rPr lang="tr-TR" sz="2000" dirty="0" err="1">
                          <a:effectLst/>
                        </a:rPr>
                        <a:t>LnEnerji</a:t>
                      </a:r>
                      <a:r>
                        <a:rPr lang="tr-TR" sz="2000" dirty="0">
                          <a:effectLst/>
                        </a:rPr>
                        <a:t> (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1.531 </a:t>
                      </a:r>
                    </a:p>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7.128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1.318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0.245</a:t>
                      </a:r>
                      <a:endParaRPr lang="tr-TR" sz="1400">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LnEnerji</a:t>
                      </a:r>
                      <a:r>
                        <a:rPr lang="tr-TR" sz="2000" dirty="0">
                          <a:effectLst/>
                        </a:rPr>
                        <a:t> ( - )    ---</a:t>
                      </a:r>
                      <a:r>
                        <a:rPr lang="tr-TR" sz="2000" dirty="0">
                          <a:effectLst/>
                          <a:sym typeface="Wingdings"/>
                        </a:rPr>
                        <a:t></a:t>
                      </a:r>
                      <a:r>
                        <a:rPr lang="tr-TR" sz="2000" dirty="0">
                          <a:effectLst/>
                        </a:rPr>
                        <a:t> </a:t>
                      </a:r>
                      <a:r>
                        <a:rPr lang="tr-TR" sz="2000" dirty="0" err="1">
                          <a:effectLst/>
                        </a:rPr>
                        <a:t>LnABD</a:t>
                      </a:r>
                      <a:r>
                        <a:rPr lang="tr-TR" sz="2000" dirty="0">
                          <a:effectLst/>
                        </a:rPr>
                        <a:t>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1.306 </a:t>
                      </a:r>
                    </a:p>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11.236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4.629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3.034</a:t>
                      </a:r>
                      <a:endParaRPr lang="tr-TR" sz="1400">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LnABD</a:t>
                      </a:r>
                      <a:r>
                        <a:rPr lang="tr-TR" sz="2000" dirty="0">
                          <a:effectLst/>
                        </a:rPr>
                        <a:t> ( + )      ---</a:t>
                      </a:r>
                      <a:r>
                        <a:rPr lang="tr-TR" sz="2000" dirty="0">
                          <a:effectLst/>
                          <a:sym typeface="Wingdings"/>
                        </a:rPr>
                        <a:t></a:t>
                      </a:r>
                      <a:r>
                        <a:rPr lang="tr-TR" sz="2000" dirty="0">
                          <a:effectLst/>
                        </a:rPr>
                        <a:t> </a:t>
                      </a:r>
                      <a:r>
                        <a:rPr lang="tr-TR" sz="2000" dirty="0" err="1">
                          <a:effectLst/>
                        </a:rPr>
                        <a:t>LnEnerji</a:t>
                      </a:r>
                      <a:r>
                        <a:rPr lang="tr-TR" sz="2000" dirty="0">
                          <a:effectLst/>
                        </a:rPr>
                        <a:t> (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0.529 </a:t>
                      </a:r>
                    </a:p>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0.025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0.000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0.000</a:t>
                      </a:r>
                      <a:endParaRPr lang="tr-TR" sz="1400">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LnEnerji</a:t>
                      </a:r>
                      <a:r>
                        <a:rPr lang="tr-TR" sz="2000" dirty="0">
                          <a:effectLst/>
                        </a:rPr>
                        <a:t> ( - )     ---</a:t>
                      </a:r>
                      <a:r>
                        <a:rPr lang="tr-TR" sz="2000" dirty="0">
                          <a:effectLst/>
                          <a:sym typeface="Wingdings"/>
                        </a:rPr>
                        <a:t></a:t>
                      </a:r>
                      <a:r>
                        <a:rPr lang="tr-TR" sz="2000" dirty="0">
                          <a:effectLst/>
                        </a:rPr>
                        <a:t> </a:t>
                      </a:r>
                      <a:r>
                        <a:rPr lang="tr-TR" sz="2000" dirty="0" err="1">
                          <a:effectLst/>
                        </a:rPr>
                        <a:t>LnABD</a:t>
                      </a:r>
                      <a:r>
                        <a:rPr lang="tr-TR" sz="2000" dirty="0">
                          <a:effectLst/>
                        </a:rPr>
                        <a:t>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1.436 </a:t>
                      </a:r>
                    </a:p>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9.928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4.899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3.312</a:t>
                      </a:r>
                      <a:endParaRPr lang="tr-TR" sz="1400" dirty="0">
                        <a:effectLst/>
                        <a:latin typeface="Calibri"/>
                        <a:ea typeface="Calibri"/>
                        <a:cs typeface="Times New Roman"/>
                      </a:endParaRPr>
                    </a:p>
                  </a:txBody>
                  <a:tcPr marL="68580" marR="68580" marT="0" marB="0"/>
                </a:tc>
              </a:tr>
              <a:tr h="449315">
                <a:tc>
                  <a:txBody>
                    <a:bodyPr/>
                    <a:lstStyle/>
                    <a:p>
                      <a:pPr>
                        <a:lnSpc>
                          <a:spcPct val="115000"/>
                        </a:lnSpc>
                        <a:spcAft>
                          <a:spcPts val="0"/>
                        </a:spcAft>
                      </a:pPr>
                      <a:r>
                        <a:rPr lang="tr-TR" sz="2000" dirty="0" err="1">
                          <a:effectLst/>
                        </a:rPr>
                        <a:t>LnABD</a:t>
                      </a:r>
                      <a:r>
                        <a:rPr lang="tr-TR" sz="2000" dirty="0">
                          <a:effectLst/>
                        </a:rPr>
                        <a:t> ( - )        ---</a:t>
                      </a:r>
                      <a:r>
                        <a:rPr lang="tr-TR" sz="2000" dirty="0">
                          <a:effectLst/>
                          <a:sym typeface="Wingdings"/>
                        </a:rPr>
                        <a:t></a:t>
                      </a:r>
                      <a:r>
                        <a:rPr lang="tr-TR" sz="2000" dirty="0">
                          <a:effectLst/>
                        </a:rPr>
                        <a:t> </a:t>
                      </a:r>
                      <a:r>
                        <a:rPr lang="tr-TR" sz="2000" dirty="0" err="1">
                          <a:effectLst/>
                        </a:rPr>
                        <a:t>LnEnerji</a:t>
                      </a:r>
                      <a:r>
                        <a:rPr lang="tr-TR" sz="2000" dirty="0">
                          <a:effectLst/>
                        </a:rPr>
                        <a:t> ( - )   </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1.217 </a:t>
                      </a:r>
                    </a:p>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0.000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0.000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0.000</a:t>
                      </a:r>
                      <a:endParaRPr lang="tr-TR"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9548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4" y="765909"/>
            <a:ext cx="9941169" cy="5693866"/>
          </a:xfrm>
          <a:prstGeom prst="rect">
            <a:avLst/>
          </a:prstGeom>
          <a:noFill/>
        </p:spPr>
        <p:txBody>
          <a:bodyPr wrap="square" rtlCol="0">
            <a:spAutoFit/>
          </a:bodyPr>
          <a:lstStyle/>
          <a:p>
            <a:pPr algn="just"/>
            <a:r>
              <a:rPr lang="tr-TR" sz="2800" b="1" dirty="0" smtClean="0">
                <a:solidFill>
                  <a:prstClr val="black"/>
                </a:solidFill>
                <a:latin typeface="Arial" panose="020B0604020202020204" pitchFamily="34" charset="0"/>
                <a:cs typeface="Arial" panose="020B0604020202020204" pitchFamily="34" charset="0"/>
              </a:rPr>
              <a:t>Sonuç:</a:t>
            </a:r>
          </a:p>
          <a:p>
            <a:pPr algn="just"/>
            <a:r>
              <a:rPr lang="tr-TR" sz="2800" dirty="0"/>
              <a:t>*</a:t>
            </a:r>
            <a:r>
              <a:rPr lang="tr-TR" sz="2800" dirty="0" smtClean="0"/>
              <a:t>İthal </a:t>
            </a:r>
            <a:r>
              <a:rPr lang="tr-TR" sz="2800" dirty="0"/>
              <a:t>edilen enerji </a:t>
            </a:r>
            <a:r>
              <a:rPr lang="tr-TR" sz="2800" dirty="0" smtClean="0"/>
              <a:t>kaynak kullanımının </a:t>
            </a:r>
            <a:r>
              <a:rPr lang="tr-TR" sz="2800" dirty="0"/>
              <a:t>artış gösterdiği dönemlerde ABD Doları da değer kazanırken, ithal edilen enerji </a:t>
            </a:r>
            <a:r>
              <a:rPr lang="tr-TR" sz="2800" dirty="0" smtClean="0"/>
              <a:t>kaynak kullanımının </a:t>
            </a:r>
            <a:r>
              <a:rPr lang="tr-TR" sz="2800" dirty="0"/>
              <a:t>azaldığı dönemlerde ABD Dolar değerinde değişim tespit edilememiştir. Yapılan bu tespit genel literatürle kısmen tutarlıdır. İthal edilen enerji kaynak kullanımının azalmasında ABD Dolar kurunun etkilenmemesi; iki değişken arasında asimetrik bir ilişkinin varlığını ortaya koymaktadır. </a:t>
            </a:r>
            <a:endParaRPr lang="tr-TR" sz="2800" dirty="0" smtClean="0"/>
          </a:p>
          <a:p>
            <a:pPr algn="just"/>
            <a:r>
              <a:rPr lang="tr-TR" sz="2800" dirty="0" smtClean="0"/>
              <a:t>*Elde </a:t>
            </a:r>
            <a:r>
              <a:rPr lang="tr-TR" sz="2800" dirty="0"/>
              <a:t>edilen diğer bir tespit ise ABD Dolar kurunda yaşanan artış ithal edilen enerji kaynaklarının miktarını da arttırmaktadır. Ortaya çıkan bu sonuç genel literatürle tam uyumlu olmamaktadır. Bu uyumsuz durumun iki nedeni olabileceği tahmin edilmektedir: </a:t>
            </a:r>
            <a:endParaRPr lang="tr-TR" sz="2800" dirty="0" smtClean="0"/>
          </a:p>
          <a:p>
            <a:pPr algn="just"/>
            <a:endParaRPr lang="fr-FR"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48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4" y="765909"/>
            <a:ext cx="9941169" cy="4832092"/>
          </a:xfrm>
          <a:prstGeom prst="rect">
            <a:avLst/>
          </a:prstGeom>
          <a:noFill/>
        </p:spPr>
        <p:txBody>
          <a:bodyPr wrap="square" rtlCol="0">
            <a:spAutoFit/>
          </a:bodyPr>
          <a:lstStyle/>
          <a:p>
            <a:pPr algn="just"/>
            <a:r>
              <a:rPr lang="tr-TR" sz="2800" b="1" dirty="0" smtClean="0">
                <a:solidFill>
                  <a:prstClr val="black"/>
                </a:solidFill>
                <a:latin typeface="Arial" panose="020B0604020202020204" pitchFamily="34" charset="0"/>
                <a:cs typeface="Arial" panose="020B0604020202020204" pitchFamily="34" charset="0"/>
              </a:rPr>
              <a:t>Sonuç:</a:t>
            </a:r>
          </a:p>
          <a:p>
            <a:pPr algn="just"/>
            <a:r>
              <a:rPr lang="fr-FR" sz="2800" b="1" dirty="0">
                <a:solidFill>
                  <a:prstClr val="black"/>
                </a:solidFill>
                <a:latin typeface="Arial" panose="020B0604020202020204" pitchFamily="34" charset="0"/>
                <a:cs typeface="Arial" panose="020B0604020202020204" pitchFamily="34" charset="0"/>
              </a:rPr>
              <a:t>•	ABD </a:t>
            </a:r>
            <a:r>
              <a:rPr lang="fr-FR" sz="2800" b="1" dirty="0" err="1">
                <a:solidFill>
                  <a:prstClr val="black"/>
                </a:solidFill>
                <a:latin typeface="Arial" panose="020B0604020202020204" pitchFamily="34" charset="0"/>
                <a:cs typeface="Arial" panose="020B0604020202020204" pitchFamily="34" charset="0"/>
              </a:rPr>
              <a:t>Dolarında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yaşanan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değer</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artışının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ihracaatta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artış</a:t>
            </a:r>
            <a:r>
              <a:rPr lang="fr-FR" sz="2800" b="1" dirty="0">
                <a:solidFill>
                  <a:prstClr val="black"/>
                </a:solidFill>
                <a:latin typeface="Arial" panose="020B0604020202020204" pitchFamily="34" charset="0"/>
                <a:cs typeface="Arial" panose="020B0604020202020204" pitchFamily="34" charset="0"/>
              </a:rPr>
              <a:t> </a:t>
            </a:r>
            <a:r>
              <a:rPr lang="fr-FR" sz="2800" b="1" dirty="0" err="1" smtClean="0">
                <a:solidFill>
                  <a:prstClr val="black"/>
                </a:solidFill>
                <a:latin typeface="Arial" panose="020B0604020202020204" pitchFamily="34" charset="0"/>
                <a:cs typeface="Arial" panose="020B0604020202020204" pitchFamily="34" charset="0"/>
              </a:rPr>
              <a:t>yaşanmasına</a:t>
            </a:r>
            <a:r>
              <a:rPr lang="fr-FR" sz="2800" b="1" dirty="0" smtClean="0">
                <a:solidFill>
                  <a:prstClr val="black"/>
                </a:solidFill>
                <a:latin typeface="Arial" panose="020B0604020202020204" pitchFamily="34" charset="0"/>
                <a:cs typeface="Arial" panose="020B0604020202020204" pitchFamily="34" charset="0"/>
              </a:rPr>
              <a:t>, </a:t>
            </a:r>
            <a:r>
              <a:rPr lang="fr-FR" sz="2800" b="1" dirty="0">
                <a:solidFill>
                  <a:prstClr val="black"/>
                </a:solidFill>
                <a:latin typeface="Arial" panose="020B0604020202020204" pitchFamily="34" charset="0"/>
                <a:cs typeface="Arial" panose="020B0604020202020204" pitchFamily="34" charset="0"/>
              </a:rPr>
              <a:t>buna </a:t>
            </a:r>
            <a:r>
              <a:rPr lang="fr-FR" sz="2800" b="1" dirty="0" err="1">
                <a:solidFill>
                  <a:prstClr val="black"/>
                </a:solidFill>
                <a:latin typeface="Arial" panose="020B0604020202020204" pitchFamily="34" charset="0"/>
                <a:cs typeface="Arial" panose="020B0604020202020204" pitchFamily="34" charset="0"/>
              </a:rPr>
              <a:t>bağlı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olarak</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üretimin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ve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dolaylı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olarak</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enerji</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tüketiminin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artmasına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sebep</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olmuş</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olabileceği</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tahmin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edilmektedir</a:t>
            </a:r>
            <a:r>
              <a:rPr lang="fr-FR" sz="2800" b="1" dirty="0">
                <a:solidFill>
                  <a:prstClr val="black"/>
                </a:solidFill>
                <a:latin typeface="Arial" panose="020B0604020202020204" pitchFamily="34" charset="0"/>
                <a:cs typeface="Arial" panose="020B0604020202020204" pitchFamily="34" charset="0"/>
              </a:rPr>
              <a:t>.</a:t>
            </a:r>
          </a:p>
          <a:p>
            <a:pPr algn="just"/>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Analiz</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için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kullanılan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zaman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dilimi</a:t>
            </a:r>
            <a:r>
              <a:rPr lang="fr-FR" sz="2800" b="1" dirty="0">
                <a:solidFill>
                  <a:prstClr val="black"/>
                </a:solidFill>
                <a:latin typeface="Arial" panose="020B0604020202020204" pitchFamily="34" charset="0"/>
                <a:cs typeface="Arial" panose="020B0604020202020204" pitchFamily="34" charset="0"/>
              </a:rPr>
              <a:t> 2014-2023 </a:t>
            </a:r>
            <a:r>
              <a:rPr lang="fr-FR" sz="2800" b="1" dirty="0" err="1">
                <a:solidFill>
                  <a:prstClr val="black"/>
                </a:solidFill>
                <a:latin typeface="Arial" panose="020B0604020202020204" pitchFamily="34" charset="0"/>
                <a:cs typeface="Arial" panose="020B0604020202020204" pitchFamily="34" charset="0"/>
              </a:rPr>
              <a:t>yılları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arasında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günlük</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logaritmik</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fark</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değerlerinden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oluşmaktadır</a:t>
            </a:r>
            <a:r>
              <a:rPr lang="fr-FR" sz="2800" b="1" dirty="0">
                <a:solidFill>
                  <a:prstClr val="black"/>
                </a:solidFill>
                <a:latin typeface="Arial" panose="020B0604020202020204" pitchFamily="34" charset="0"/>
                <a:cs typeface="Arial" panose="020B0604020202020204" pitchFamily="34" charset="0"/>
              </a:rPr>
              <a:t>. Bu </a:t>
            </a:r>
            <a:r>
              <a:rPr lang="fr-FR" sz="2800" b="1" dirty="0" err="1">
                <a:solidFill>
                  <a:prstClr val="black"/>
                </a:solidFill>
                <a:latin typeface="Arial" panose="020B0604020202020204" pitchFamily="34" charset="0"/>
                <a:cs typeface="Arial" panose="020B0604020202020204" pitchFamily="34" charset="0"/>
              </a:rPr>
              <a:t>kadar</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uzun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zaman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diliminde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herhangi</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bir</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dönemde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farklı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nedensellik</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ilişkileri</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ortaya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çıkmış</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fakat</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oluşturulan</a:t>
            </a:r>
            <a:r>
              <a:rPr lang="fr-FR" sz="2800" b="1" dirty="0">
                <a:solidFill>
                  <a:prstClr val="black"/>
                </a:solidFill>
                <a:latin typeface="Arial" panose="020B0604020202020204" pitchFamily="34" charset="0"/>
                <a:cs typeface="Arial" panose="020B0604020202020204" pitchFamily="34" charset="0"/>
              </a:rPr>
              <a:t> model </a:t>
            </a:r>
            <a:r>
              <a:rPr lang="fr-FR" sz="2800" b="1" dirty="0" err="1">
                <a:solidFill>
                  <a:prstClr val="black"/>
                </a:solidFill>
                <a:latin typeface="Arial" panose="020B0604020202020204" pitchFamily="34" charset="0"/>
                <a:cs typeface="Arial" panose="020B0604020202020204" pitchFamily="34" charset="0"/>
              </a:rPr>
              <a:t>bunları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tespit</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edememiş</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olabilir</a:t>
            </a:r>
            <a:r>
              <a:rPr lang="fr-FR" sz="2800" b="1" dirty="0">
                <a:solidFill>
                  <a:prstClr val="black"/>
                </a:solidFill>
                <a:latin typeface="Arial" panose="020B0604020202020204" pitchFamily="34" charset="0"/>
                <a:cs typeface="Arial" panose="020B0604020202020204" pitchFamily="34" charset="0"/>
              </a:rPr>
              <a:t>.</a:t>
            </a:r>
          </a:p>
          <a:p>
            <a:pPr algn="just"/>
            <a:endParaRPr lang="fr-FR"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2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346662"/>
            <a:ext cx="8692845" cy="1938992"/>
          </a:xfrm>
          <a:prstGeom prst="rect">
            <a:avLst/>
          </a:prstGeom>
        </p:spPr>
        <p:txBody>
          <a:bodyPr wrap="square">
            <a:spAutoFit/>
          </a:bodyPr>
          <a:lstStyle/>
          <a:p>
            <a:pPr marL="457200" indent="-457200">
              <a:buFont typeface="+mj-lt"/>
              <a:buAutoNum type="arabicPeriod"/>
            </a:pPr>
            <a:r>
              <a:rPr lang="tr-TR" sz="2000" dirty="0" smtClean="0">
                <a:latin typeface="Arial" panose="020B0604020202020204" pitchFamily="34" charset="0"/>
                <a:cs typeface="Arial" panose="020B0604020202020204" pitchFamily="34" charset="0"/>
              </a:rPr>
              <a:t>Giriş</a:t>
            </a:r>
          </a:p>
          <a:p>
            <a:pPr marL="457200" indent="-457200">
              <a:buFont typeface="+mj-lt"/>
              <a:buAutoNum type="arabicPeriod"/>
            </a:pPr>
            <a:r>
              <a:rPr lang="tr-TR" sz="2000" dirty="0" smtClean="0">
                <a:latin typeface="Arial" panose="020B0604020202020204" pitchFamily="34" charset="0"/>
                <a:cs typeface="Arial" panose="020B0604020202020204" pitchFamily="34" charset="0"/>
              </a:rPr>
              <a:t>Literatür İncelemesi</a:t>
            </a:r>
          </a:p>
          <a:p>
            <a:pPr marL="457200" indent="-457200">
              <a:buFont typeface="+mj-lt"/>
              <a:buAutoNum type="arabicPeriod"/>
            </a:pPr>
            <a:r>
              <a:rPr lang="tr-TR" sz="2000" dirty="0" smtClean="0">
                <a:latin typeface="Arial" panose="020B0604020202020204" pitchFamily="34" charset="0"/>
                <a:cs typeface="Arial" panose="020B0604020202020204" pitchFamily="34" charset="0"/>
              </a:rPr>
              <a:t>Problem Tanımı</a:t>
            </a:r>
          </a:p>
          <a:p>
            <a:pPr marL="457200" indent="-457200">
              <a:buFont typeface="+mj-lt"/>
              <a:buAutoNum type="arabicPeriod"/>
            </a:pPr>
            <a:r>
              <a:rPr lang="tr-TR" sz="2000" dirty="0" smtClean="0">
                <a:latin typeface="Arial" panose="020B0604020202020204" pitchFamily="34" charset="0"/>
                <a:cs typeface="Arial" panose="020B0604020202020204" pitchFamily="34" charset="0"/>
              </a:rPr>
              <a:t>Veri Seti ve Metodoloji</a:t>
            </a:r>
          </a:p>
          <a:p>
            <a:pPr marL="457200" indent="-457200">
              <a:buFont typeface="+mj-lt"/>
              <a:buAutoNum type="arabicPeriod"/>
            </a:pPr>
            <a:r>
              <a:rPr lang="tr-TR" sz="2000" dirty="0" smtClean="0">
                <a:latin typeface="Arial" panose="020B0604020202020204" pitchFamily="34" charset="0"/>
                <a:cs typeface="Arial" panose="020B0604020202020204" pitchFamily="34" charset="0"/>
              </a:rPr>
              <a:t>Bulgular</a:t>
            </a:r>
          </a:p>
          <a:p>
            <a:pPr marL="457200" indent="-457200">
              <a:buFont typeface="+mj-lt"/>
              <a:buAutoNum type="arabicPeriod"/>
            </a:pPr>
            <a:r>
              <a:rPr lang="tr-TR" sz="2000" dirty="0" smtClean="0">
                <a:latin typeface="Arial" panose="020B0604020202020204" pitchFamily="34" charset="0"/>
                <a:cs typeface="Arial" panose="020B0604020202020204" pitchFamily="34" charset="0"/>
              </a:rPr>
              <a:t>Sonuç</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4154984"/>
          </a:xfrm>
          <a:prstGeom prst="rect">
            <a:avLst/>
          </a:prstGeom>
          <a:noFill/>
        </p:spPr>
        <p:txBody>
          <a:bodyPr wrap="square" rtlCol="0">
            <a:spAutoFit/>
          </a:bodyPr>
          <a:lstStyle/>
          <a:p>
            <a:pPr algn="just"/>
            <a:r>
              <a:rPr lang="tr-TR" sz="2400" b="1" dirty="0">
                <a:solidFill>
                  <a:prstClr val="black"/>
                </a:solidFill>
                <a:latin typeface="Arial" panose="020B0604020202020204" pitchFamily="34" charset="0"/>
                <a:cs typeface="Arial" panose="020B0604020202020204" pitchFamily="34" charset="0"/>
              </a:rPr>
              <a:t>Özellikle sanayi devrimi sonrası ekonomik araştırmalarda kömür ve petrol gibi farklı enerji kaynakları odak noktasını oluştururken, günümüz ekonomilerinde yoğun bir şekilde elektrik enerjisi ön plana çıkmaktadır. </a:t>
            </a:r>
            <a:endParaRPr lang="tr-TR" sz="2400" b="1" dirty="0" smtClean="0">
              <a:solidFill>
                <a:prstClr val="black"/>
              </a:solidFill>
              <a:latin typeface="Arial" panose="020B0604020202020204" pitchFamily="34" charset="0"/>
              <a:cs typeface="Arial" panose="020B0604020202020204" pitchFamily="34" charset="0"/>
            </a:endParaRPr>
          </a:p>
          <a:p>
            <a:endParaRPr lang="tr-TR" sz="2400" dirty="0">
              <a:solidFill>
                <a:prstClr val="black"/>
              </a:solidFill>
              <a:latin typeface="Arial" panose="020B0604020202020204" pitchFamily="34" charset="0"/>
              <a:cs typeface="Arial" panose="020B0604020202020204" pitchFamily="34" charset="0"/>
            </a:endParaRPr>
          </a:p>
          <a:p>
            <a:pPr algn="just"/>
            <a:r>
              <a:rPr lang="tr-TR" sz="2400" b="1" dirty="0" smtClean="0">
                <a:solidFill>
                  <a:prstClr val="black"/>
                </a:solidFill>
                <a:latin typeface="Arial" panose="020B0604020202020204" pitchFamily="34" charset="0"/>
                <a:cs typeface="Arial" panose="020B0604020202020204" pitchFamily="34" charset="0"/>
              </a:rPr>
              <a:t>G</a:t>
            </a:r>
            <a:r>
              <a:rPr lang="fr-FR" sz="2400" b="1" dirty="0" err="1" smtClean="0">
                <a:solidFill>
                  <a:prstClr val="black"/>
                </a:solidFill>
                <a:latin typeface="Arial" panose="020B0604020202020204" pitchFamily="34" charset="0"/>
                <a:cs typeface="Arial" panose="020B0604020202020204" pitchFamily="34" charset="0"/>
              </a:rPr>
              <a:t>ünümüzde</a:t>
            </a:r>
            <a:r>
              <a:rPr lang="fr-FR" sz="2400" b="1" dirty="0" smtClean="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elde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edilen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elektrik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enerjisi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birincil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bir</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kaynağı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olmayıp</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birincil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kaynakları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üzerinden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dolaylı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olarak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elde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edilmektedir</a:t>
            </a:r>
            <a:r>
              <a:rPr lang="fr-FR" sz="2400" b="1" dirty="0">
                <a:solidFill>
                  <a:prstClr val="black"/>
                </a:solidFill>
                <a:latin typeface="Arial" panose="020B0604020202020204" pitchFamily="34" charset="0"/>
                <a:cs typeface="Arial" panose="020B0604020202020204" pitchFamily="34" charset="0"/>
              </a:rPr>
              <a:t>. Bu </a:t>
            </a:r>
            <a:r>
              <a:rPr lang="fr-FR" sz="2400" b="1" dirty="0" err="1">
                <a:solidFill>
                  <a:prstClr val="black"/>
                </a:solidFill>
                <a:latin typeface="Arial" panose="020B0604020202020204" pitchFamily="34" charset="0"/>
                <a:cs typeface="Arial" panose="020B0604020202020204" pitchFamily="34" charset="0"/>
              </a:rPr>
              <a:t>nedenle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elektrik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kullanımının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ekonomiye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olan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etkileri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araştırılırken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elektrik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enerjisinin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elde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edildiği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kömür</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petrol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nükleer</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hidroelektrik</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güneş</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rüzgar</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ve</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benzeri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tüm</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temel</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enerji</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kaynakları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göz</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ardı</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edilmemelidir</a:t>
            </a:r>
            <a:r>
              <a:rPr lang="fr-FR" sz="2400" b="1" dirty="0">
                <a:solidFill>
                  <a:prstClr val="black"/>
                </a:solidFill>
                <a:latin typeface="Arial" panose="020B0604020202020204" pitchFamily="34" charset="0"/>
                <a:cs typeface="Arial" panose="020B0604020202020204" pitchFamily="34" charset="0"/>
              </a:rPr>
              <a:t>. </a:t>
            </a:r>
            <a:endParaRPr lang="fr-FR" sz="2400" b="1" dirty="0">
              <a:solidFill>
                <a:prstClr val="black"/>
              </a:solidFill>
              <a:latin typeface="Arial" panose="020B0604020202020204" pitchFamily="34" charset="0"/>
              <a:cs typeface="Arial" panose="020B0604020202020204" pitchFamily="34" charset="0"/>
            </a:endParaRP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Tree>
    <p:extLst>
      <p:ext uri="{BB962C8B-B14F-4D97-AF65-F5344CB8AC3E}">
        <p14:creationId xmlns:p14="http://schemas.microsoft.com/office/powerpoint/2010/main" val="346186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3970318"/>
          </a:xfrm>
          <a:prstGeom prst="rect">
            <a:avLst/>
          </a:prstGeom>
          <a:noFill/>
        </p:spPr>
        <p:txBody>
          <a:bodyPr wrap="square" rtlCol="0">
            <a:spAutoFit/>
          </a:bodyPr>
          <a:lstStyle/>
          <a:p>
            <a:pPr algn="just"/>
            <a:r>
              <a:rPr lang="fr-FR" sz="2800" b="1" dirty="0" err="1">
                <a:solidFill>
                  <a:prstClr val="black"/>
                </a:solidFill>
                <a:latin typeface="Arial" panose="020B0604020202020204" pitchFamily="34" charset="0"/>
                <a:cs typeface="Arial" panose="020B0604020202020204" pitchFamily="34" charset="0"/>
              </a:rPr>
              <a:t>Birincil</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enerji</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kaynakları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açısından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pek</a:t>
            </a:r>
            <a:r>
              <a:rPr lang="fr-FR" sz="2800" b="1" dirty="0">
                <a:solidFill>
                  <a:prstClr val="black"/>
                </a:solidFill>
                <a:latin typeface="Arial" panose="020B0604020202020204" pitchFamily="34" charset="0"/>
                <a:cs typeface="Arial" panose="020B0604020202020204" pitchFamily="34" charset="0"/>
              </a:rPr>
              <a:t> te </a:t>
            </a:r>
            <a:r>
              <a:rPr lang="fr-FR" sz="2800" b="1" dirty="0" err="1">
                <a:solidFill>
                  <a:prstClr val="black"/>
                </a:solidFill>
                <a:latin typeface="Arial" panose="020B0604020202020204" pitchFamily="34" charset="0"/>
                <a:cs typeface="Arial" panose="020B0604020202020204" pitchFamily="34" charset="0"/>
              </a:rPr>
              <a:t>şanslı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olmayan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Türkiye’de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ise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elektrik</a:t>
            </a:r>
            <a:r>
              <a:rPr lang="fr-FR" sz="2800" b="1" dirty="0">
                <a:solidFill>
                  <a:prstClr val="black"/>
                </a:solidFill>
                <a:latin typeface="Arial" panose="020B0604020202020204" pitchFamily="34" charset="0"/>
                <a:cs typeface="Arial" panose="020B0604020202020204" pitchFamily="34" charset="0"/>
              </a:rPr>
              <a:t> </a:t>
            </a:r>
            <a:r>
              <a:rPr lang="fr-FR" sz="2800" b="1" dirty="0" err="1" smtClean="0">
                <a:solidFill>
                  <a:prstClr val="black"/>
                </a:solidFill>
                <a:latin typeface="Arial" panose="020B0604020202020204" pitchFamily="34" charset="0"/>
                <a:cs typeface="Arial" panose="020B0604020202020204" pitchFamily="34" charset="0"/>
              </a:rPr>
              <a:t>üretimin</a:t>
            </a:r>
            <a:r>
              <a:rPr lang="tr-TR" sz="2800" b="1" dirty="0" smtClean="0">
                <a:solidFill>
                  <a:prstClr val="black"/>
                </a:solidFill>
                <a:latin typeface="Arial" panose="020B0604020202020204" pitchFamily="34" charset="0"/>
                <a:cs typeface="Arial" panose="020B0604020202020204" pitchFamily="34" charset="0"/>
              </a:rPr>
              <a:t>de kullanılan enerji kaynaklarının</a:t>
            </a:r>
            <a:r>
              <a:rPr lang="fr-FR" sz="2800" b="1" dirty="0" smtClean="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önemli</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bir</a:t>
            </a:r>
            <a:r>
              <a:rPr lang="fr-FR" sz="2800" b="1" dirty="0">
                <a:solidFill>
                  <a:prstClr val="black"/>
                </a:solidFill>
                <a:latin typeface="Arial" panose="020B0604020202020204" pitchFamily="34" charset="0"/>
                <a:cs typeface="Arial" panose="020B0604020202020204" pitchFamily="34" charset="0"/>
              </a:rPr>
              <a:t> </a:t>
            </a:r>
            <a:r>
              <a:rPr lang="fr-FR" sz="2800" b="1" dirty="0" err="1" smtClean="0">
                <a:solidFill>
                  <a:prstClr val="black"/>
                </a:solidFill>
                <a:latin typeface="Arial" panose="020B0604020202020204" pitchFamily="34" charset="0"/>
                <a:cs typeface="Arial" panose="020B0604020202020204" pitchFamily="34" charset="0"/>
              </a:rPr>
              <a:t>kısmı</a:t>
            </a:r>
            <a:r>
              <a:rPr lang="tr-TR" sz="2800" b="1" dirty="0" err="1" smtClean="0">
                <a:solidFill>
                  <a:prstClr val="black"/>
                </a:solidFill>
                <a:latin typeface="Arial" panose="020B0604020202020204" pitchFamily="34" charset="0"/>
                <a:cs typeface="Arial" panose="020B0604020202020204" pitchFamily="34" charset="0"/>
              </a:rPr>
              <a:t>nı</a:t>
            </a:r>
            <a:r>
              <a:rPr lang="fr-FR" sz="2800" b="1" dirty="0" smtClean="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ithalat</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yolu</a:t>
            </a:r>
            <a:r>
              <a:rPr lang="fr-FR" sz="2800" b="1" dirty="0">
                <a:solidFill>
                  <a:prstClr val="black"/>
                </a:solidFill>
                <a:latin typeface="Arial" panose="020B0604020202020204" pitchFamily="34" charset="0"/>
                <a:cs typeface="Arial" panose="020B0604020202020204" pitchFamily="34" charset="0"/>
              </a:rPr>
              <a:t> ile </a:t>
            </a:r>
            <a:r>
              <a:rPr lang="fr-FR" sz="2800" b="1" dirty="0" err="1">
                <a:solidFill>
                  <a:prstClr val="black"/>
                </a:solidFill>
                <a:latin typeface="Arial" panose="020B0604020202020204" pitchFamily="34" charset="0"/>
                <a:cs typeface="Arial" panose="020B0604020202020204" pitchFamily="34" charset="0"/>
              </a:rPr>
              <a:t>temin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edilmektedir</a:t>
            </a:r>
            <a:r>
              <a:rPr lang="fr-FR" sz="2800" b="1" dirty="0">
                <a:solidFill>
                  <a:prstClr val="black"/>
                </a:solidFill>
                <a:latin typeface="Arial" panose="020B0604020202020204" pitchFamily="34" charset="0"/>
                <a:cs typeface="Arial" panose="020B0604020202020204" pitchFamily="34" charset="0"/>
              </a:rPr>
              <a:t>. </a:t>
            </a:r>
            <a:endParaRPr lang="tr-TR" sz="2800" b="1" dirty="0" smtClean="0">
              <a:solidFill>
                <a:prstClr val="black"/>
              </a:solidFill>
              <a:latin typeface="Arial" panose="020B0604020202020204" pitchFamily="34" charset="0"/>
              <a:cs typeface="Arial" panose="020B0604020202020204" pitchFamily="34" charset="0"/>
            </a:endParaRPr>
          </a:p>
          <a:p>
            <a:pPr algn="just"/>
            <a:endParaRPr lang="tr-TR" sz="2800" b="1" dirty="0">
              <a:solidFill>
                <a:prstClr val="black"/>
              </a:solidFill>
              <a:latin typeface="Arial" panose="020B0604020202020204" pitchFamily="34" charset="0"/>
              <a:cs typeface="Arial" panose="020B0604020202020204" pitchFamily="34" charset="0"/>
            </a:endParaRPr>
          </a:p>
          <a:p>
            <a:pPr algn="just"/>
            <a:r>
              <a:rPr lang="tr-TR" sz="2800" b="1" dirty="0" smtClean="0">
                <a:solidFill>
                  <a:prstClr val="black"/>
                </a:solidFill>
                <a:latin typeface="Arial" panose="020B0604020202020204" pitchFamily="34" charset="0"/>
                <a:cs typeface="Arial" panose="020B0604020202020204" pitchFamily="34" charset="0"/>
              </a:rPr>
              <a:t>Enerji kaynaklarındaki </a:t>
            </a:r>
            <a:r>
              <a:rPr lang="fr-FR" sz="2800" b="1" dirty="0" err="1" smtClean="0">
                <a:solidFill>
                  <a:prstClr val="black"/>
                </a:solidFill>
                <a:latin typeface="Arial" panose="020B0604020202020204" pitchFamily="34" charset="0"/>
                <a:cs typeface="Arial" panose="020B0604020202020204" pitchFamily="34" charset="0"/>
              </a:rPr>
              <a:t>dengesiz</a:t>
            </a:r>
            <a:r>
              <a:rPr lang="tr-TR" sz="2800" b="1" dirty="0" err="1" smtClean="0">
                <a:solidFill>
                  <a:prstClr val="black"/>
                </a:solidFill>
                <a:latin typeface="Arial" panose="020B0604020202020204" pitchFamily="34" charset="0"/>
                <a:cs typeface="Arial" panose="020B0604020202020204" pitchFamily="34" charset="0"/>
              </a:rPr>
              <a:t>lik</a:t>
            </a:r>
            <a:r>
              <a:rPr lang="tr-TR" sz="2800" b="1" dirty="0" smtClean="0">
                <a:solidFill>
                  <a:prstClr val="black"/>
                </a:solidFill>
                <a:latin typeface="Arial" panose="020B0604020202020204" pitchFamily="34" charset="0"/>
                <a:cs typeface="Arial" panose="020B0604020202020204" pitchFamily="34" charset="0"/>
              </a:rPr>
              <a:t> </a:t>
            </a:r>
            <a:r>
              <a:rPr lang="fr-FR" sz="2800" b="1" dirty="0" err="1" smtClean="0">
                <a:solidFill>
                  <a:prstClr val="black"/>
                </a:solidFill>
                <a:latin typeface="Arial" panose="020B0604020202020204" pitchFamily="34" charset="0"/>
                <a:cs typeface="Arial" panose="020B0604020202020204" pitchFamily="34" charset="0"/>
              </a:rPr>
              <a:t>enerji</a:t>
            </a:r>
            <a:r>
              <a:rPr lang="fr-FR" sz="2800" b="1" dirty="0" smtClean="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kaynaklarının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dış</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ticareti</a:t>
            </a:r>
            <a:r>
              <a:rPr lang="fr-FR" sz="2800" b="1" dirty="0">
                <a:solidFill>
                  <a:prstClr val="black"/>
                </a:solidFill>
                <a:latin typeface="Arial" panose="020B0604020202020204" pitchFamily="34" charset="0"/>
                <a:cs typeface="Arial" panose="020B0604020202020204" pitchFamily="34" charset="0"/>
              </a:rPr>
              <a:t> ile </a:t>
            </a:r>
            <a:r>
              <a:rPr lang="fr-FR" sz="2800" b="1" dirty="0" err="1">
                <a:solidFill>
                  <a:prstClr val="black"/>
                </a:solidFill>
                <a:latin typeface="Arial" panose="020B0604020202020204" pitchFamily="34" charset="0"/>
                <a:cs typeface="Arial" panose="020B0604020202020204" pitchFamily="34" charset="0"/>
              </a:rPr>
              <a:t>dengelenmeye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çalışılmaktadır</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Enerjiye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bağlı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ortaya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çıkan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dış</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ticaret</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ise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uluslararası</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döviz</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piyasalarında</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srgbClr val="FF0000"/>
                </a:solidFill>
                <a:latin typeface="Arial" panose="020B0604020202020204" pitchFamily="34" charset="0"/>
                <a:cs typeface="Arial" panose="020B0604020202020204" pitchFamily="34" charset="0"/>
              </a:rPr>
              <a:t>volatiliteye</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neden</a:t>
            </a:r>
            <a:r>
              <a:rPr lang="fr-FR" sz="2800" b="1" dirty="0">
                <a:solidFill>
                  <a:prstClr val="black"/>
                </a:solidFill>
                <a:latin typeface="Arial" panose="020B0604020202020204" pitchFamily="34" charset="0"/>
                <a:cs typeface="Arial" panose="020B0604020202020204" pitchFamily="34" charset="0"/>
              </a:rPr>
              <a:t> </a:t>
            </a:r>
            <a:r>
              <a:rPr lang="fr-FR" sz="2800" b="1" dirty="0" err="1">
                <a:solidFill>
                  <a:prstClr val="black"/>
                </a:solidFill>
                <a:latin typeface="Arial" panose="020B0604020202020204" pitchFamily="34" charset="0"/>
                <a:cs typeface="Arial" panose="020B0604020202020204" pitchFamily="34" charset="0"/>
              </a:rPr>
              <a:t>olmaktadır</a:t>
            </a:r>
            <a:r>
              <a:rPr lang="fr-FR" sz="2800" b="1" dirty="0">
                <a:solidFill>
                  <a:prstClr val="black"/>
                </a:solidFill>
                <a:latin typeface="Arial" panose="020B0604020202020204" pitchFamily="34" charset="0"/>
                <a:cs typeface="Arial" panose="020B0604020202020204" pitchFamily="34" charset="0"/>
              </a:rPr>
              <a:t>.</a:t>
            </a:r>
            <a:endParaRPr lang="fr-FR" sz="2800" b="1" dirty="0">
              <a:solidFill>
                <a:prstClr val="black"/>
              </a:solidFill>
              <a:latin typeface="Arial" panose="020B0604020202020204" pitchFamily="34" charset="0"/>
              <a:cs typeface="Arial" panose="020B0604020202020204" pitchFamily="34" charset="0"/>
            </a:endParaRP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Tree>
    <p:extLst>
      <p:ext uri="{BB962C8B-B14F-4D97-AF65-F5344CB8AC3E}">
        <p14:creationId xmlns:p14="http://schemas.microsoft.com/office/powerpoint/2010/main" val="398461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3416320"/>
          </a:xfrm>
          <a:prstGeom prst="rect">
            <a:avLst/>
          </a:prstGeom>
          <a:noFill/>
        </p:spPr>
        <p:txBody>
          <a:bodyPr wrap="square" rtlCol="0">
            <a:spAutoFit/>
          </a:bodyPr>
          <a:lstStyle/>
          <a:p>
            <a:pPr algn="just"/>
            <a:r>
              <a:rPr lang="fr-FR" sz="3600" b="1" dirty="0" err="1">
                <a:solidFill>
                  <a:prstClr val="black"/>
                </a:solidFill>
                <a:latin typeface="Arial" panose="020B0604020202020204" pitchFamily="34" charset="0"/>
                <a:cs typeface="Arial" panose="020B0604020202020204" pitchFamily="34" charset="0"/>
              </a:rPr>
              <a:t>Yapmış</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olduğumuz</a:t>
            </a:r>
            <a:r>
              <a:rPr lang="fr-FR" sz="3600" b="1" dirty="0">
                <a:solidFill>
                  <a:prstClr val="black"/>
                </a:solidFill>
                <a:latin typeface="Arial" panose="020B0604020202020204" pitchFamily="34" charset="0"/>
                <a:cs typeface="Arial" panose="020B0604020202020204" pitchFamily="34" charset="0"/>
              </a:rPr>
              <a:t> bu </a:t>
            </a:r>
            <a:r>
              <a:rPr lang="fr-FR" sz="3600" b="1" dirty="0" err="1">
                <a:solidFill>
                  <a:prstClr val="black"/>
                </a:solidFill>
                <a:latin typeface="Arial" panose="020B0604020202020204" pitchFamily="34" charset="0"/>
                <a:cs typeface="Arial" panose="020B0604020202020204" pitchFamily="34" charset="0"/>
              </a:rPr>
              <a:t>çalışma</a:t>
            </a:r>
            <a:r>
              <a:rPr lang="fr-FR" sz="3600" b="1" dirty="0">
                <a:solidFill>
                  <a:prstClr val="black"/>
                </a:solidFill>
                <a:latin typeface="Arial" panose="020B0604020202020204" pitchFamily="34" charset="0"/>
                <a:cs typeface="Arial" panose="020B0604020202020204" pitchFamily="34" charset="0"/>
              </a:rPr>
              <a:t> ile </a:t>
            </a:r>
            <a:r>
              <a:rPr lang="fr-FR" sz="3600" b="1" dirty="0" err="1">
                <a:solidFill>
                  <a:prstClr val="black"/>
                </a:solidFill>
                <a:latin typeface="Arial" panose="020B0604020202020204" pitchFamily="34" charset="0"/>
                <a:cs typeface="Arial" panose="020B0604020202020204" pitchFamily="34" charset="0"/>
              </a:rPr>
              <a:t>elektrik</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üretimi</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için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ithal</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edilen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birincil</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enerji</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kaynaklarının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Doğal</a:t>
            </a:r>
            <a:r>
              <a:rPr lang="fr-FR" sz="3600" b="1" dirty="0">
                <a:solidFill>
                  <a:prstClr val="black"/>
                </a:solidFill>
                <a:latin typeface="Arial" panose="020B0604020202020204" pitchFamily="34" charset="0"/>
                <a:cs typeface="Arial" panose="020B0604020202020204" pitchFamily="34" charset="0"/>
              </a:rPr>
              <a:t> Gaz, </a:t>
            </a:r>
            <a:r>
              <a:rPr lang="fr-FR" sz="3600" b="1" dirty="0" err="1">
                <a:solidFill>
                  <a:prstClr val="black"/>
                </a:solidFill>
                <a:latin typeface="Arial" panose="020B0604020202020204" pitchFamily="34" charset="0"/>
                <a:cs typeface="Arial" panose="020B0604020202020204" pitchFamily="34" charset="0"/>
              </a:rPr>
              <a:t>İthal</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Kömür</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ve</a:t>
            </a:r>
            <a:r>
              <a:rPr lang="fr-FR" sz="3600" b="1" dirty="0">
                <a:solidFill>
                  <a:prstClr val="black"/>
                </a:solidFill>
                <a:latin typeface="Arial" panose="020B0604020202020204" pitchFamily="34" charset="0"/>
                <a:cs typeface="Arial" panose="020B0604020202020204" pitchFamily="34" charset="0"/>
              </a:rPr>
              <a:t> Fuel </a:t>
            </a:r>
            <a:r>
              <a:rPr lang="fr-FR" sz="3600" b="1" dirty="0" err="1">
                <a:solidFill>
                  <a:prstClr val="black"/>
                </a:solidFill>
                <a:latin typeface="Arial" panose="020B0604020202020204" pitchFamily="34" charset="0"/>
                <a:cs typeface="Arial" panose="020B0604020202020204" pitchFamily="34" charset="0"/>
              </a:rPr>
              <a:t>Oil</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ve</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doğrudan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ithal</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edilen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elektrik</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enerjisinin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döviz</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kurları</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üzerinde</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bir</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etkisinin</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olup</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olmadığı</a:t>
            </a:r>
            <a:r>
              <a:rPr lang="fr-FR" sz="3600" b="1" dirty="0">
                <a:solidFill>
                  <a:prstClr val="black"/>
                </a:solidFill>
                <a:latin typeface="Arial" panose="020B0604020202020204" pitchFamily="34" charset="0"/>
                <a:cs typeface="Arial" panose="020B0604020202020204" pitchFamily="34" charset="0"/>
              </a:rPr>
              <a:t> </a:t>
            </a:r>
            <a:r>
              <a:rPr lang="fr-FR" sz="3600" b="1" dirty="0" err="1">
                <a:solidFill>
                  <a:prstClr val="black"/>
                </a:solidFill>
                <a:latin typeface="Arial" panose="020B0604020202020204" pitchFamily="34" charset="0"/>
                <a:cs typeface="Arial" panose="020B0604020202020204" pitchFamily="34" charset="0"/>
              </a:rPr>
              <a:t>araştırılmıştır</a:t>
            </a:r>
            <a:r>
              <a:rPr lang="fr-FR" sz="3600" b="1" dirty="0">
                <a:solidFill>
                  <a:prstClr val="black"/>
                </a:solidFill>
                <a:latin typeface="Arial" panose="020B0604020202020204" pitchFamily="34" charset="0"/>
                <a:cs typeface="Arial" panose="020B0604020202020204" pitchFamily="34" charset="0"/>
              </a:rPr>
              <a:t>. </a:t>
            </a:r>
            <a:endParaRPr lang="fr-FR" sz="3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61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3970318"/>
          </a:xfrm>
          <a:prstGeom prst="rect">
            <a:avLst/>
          </a:prstGeom>
          <a:noFill/>
        </p:spPr>
        <p:txBody>
          <a:bodyPr wrap="square" rtlCol="0">
            <a:spAutoFit/>
          </a:bodyPr>
          <a:lstStyle/>
          <a:p>
            <a:pPr algn="just"/>
            <a:r>
              <a:rPr lang="tr-TR" sz="3600" b="1" dirty="0" smtClean="0">
                <a:solidFill>
                  <a:prstClr val="black"/>
                </a:solidFill>
                <a:latin typeface="Arial" panose="020B0604020202020204" pitchFamily="34" charset="0"/>
                <a:cs typeface="Arial" panose="020B0604020202020204" pitchFamily="34" charset="0"/>
              </a:rPr>
              <a:t>Enerji fiyatları (Çoğunlukla Petrol Fiyatı) ile döviz kurları arasında nedensellik araştırması literatürde sık karşılaşılan çalışmalardır. Ancak yapılan çalışmalarda ortak bir sonuç ortaya çıkmamıştır. Geçmiş dönem çalışmaları sonuçlarına göre gruplandırılmıştır.</a:t>
            </a:r>
            <a:endParaRPr lang="fr-FR" sz="3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07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4" y="836248"/>
            <a:ext cx="9941169" cy="5755422"/>
          </a:xfrm>
          <a:prstGeom prst="rect">
            <a:avLst/>
          </a:prstGeom>
          <a:noFill/>
        </p:spPr>
        <p:txBody>
          <a:bodyPr wrap="square" rtlCol="0">
            <a:spAutoFit/>
          </a:bodyPr>
          <a:lstStyle/>
          <a:p>
            <a:pPr algn="just"/>
            <a:r>
              <a:rPr lang="tr-TR" sz="3200" b="1" dirty="0" smtClean="0">
                <a:solidFill>
                  <a:prstClr val="black"/>
                </a:solidFill>
                <a:latin typeface="Arial" panose="020B0604020202020204" pitchFamily="34" charset="0"/>
                <a:cs typeface="Arial" panose="020B0604020202020204" pitchFamily="34" charset="0"/>
              </a:rPr>
              <a:t>İki yönlü nedensellik tespit eden çalışmalar:</a:t>
            </a:r>
          </a:p>
          <a:p>
            <a:pPr algn="just"/>
            <a:r>
              <a:rPr lang="tr-TR" sz="2000" b="1" dirty="0" smtClean="0">
                <a:solidFill>
                  <a:srgbClr val="FF0000"/>
                </a:solidFill>
                <a:latin typeface="Arial" panose="020B0604020202020204" pitchFamily="34" charset="0"/>
                <a:cs typeface="Arial" panose="020B0604020202020204" pitchFamily="34" charset="0"/>
              </a:rPr>
              <a:t>Altınbaş (2013): </a:t>
            </a:r>
            <a:r>
              <a:rPr lang="tr-TR" sz="2000" b="1" dirty="0" smtClean="0">
                <a:solidFill>
                  <a:prstClr val="black"/>
                </a:solidFill>
                <a:latin typeface="Arial" panose="020B0604020202020204" pitchFamily="34" charset="0"/>
                <a:cs typeface="Arial" panose="020B0604020202020204" pitchFamily="34" charset="0"/>
              </a:rPr>
              <a:t>1987-2010 petrol fiyatları ile döviz kuru arasında,</a:t>
            </a:r>
          </a:p>
          <a:p>
            <a:pPr algn="just"/>
            <a:r>
              <a:rPr lang="tr-TR" sz="2000" b="1" dirty="0" smtClean="0">
                <a:solidFill>
                  <a:srgbClr val="FF0000"/>
                </a:solidFill>
                <a:latin typeface="Arial" panose="020B0604020202020204" pitchFamily="34" charset="0"/>
                <a:cs typeface="Arial" panose="020B0604020202020204" pitchFamily="34" charset="0"/>
              </a:rPr>
              <a:t>Doğan ve Gürbüz (2017): </a:t>
            </a:r>
            <a:r>
              <a:rPr lang="tr-TR" sz="2000" b="1" dirty="0" smtClean="0">
                <a:solidFill>
                  <a:prstClr val="black"/>
                </a:solidFill>
                <a:latin typeface="Arial" panose="020B0604020202020204" pitchFamily="34" charset="0"/>
                <a:cs typeface="Arial" panose="020B0604020202020204" pitchFamily="34" charset="0"/>
              </a:rPr>
              <a:t>2002-2015 </a:t>
            </a:r>
            <a:r>
              <a:rPr lang="tr-TR" sz="2000" b="1" dirty="0" err="1" smtClean="0">
                <a:solidFill>
                  <a:prstClr val="black"/>
                </a:solidFill>
                <a:latin typeface="Arial" panose="020B0604020202020204" pitchFamily="34" charset="0"/>
                <a:cs typeface="Arial" panose="020B0604020202020204" pitchFamily="34" charset="0"/>
              </a:rPr>
              <a:t>Eneji</a:t>
            </a:r>
            <a:r>
              <a:rPr lang="tr-TR" sz="2000" b="1" dirty="0" smtClean="0">
                <a:solidFill>
                  <a:prstClr val="black"/>
                </a:solidFill>
                <a:latin typeface="Arial" panose="020B0604020202020204" pitchFamily="34" charset="0"/>
                <a:cs typeface="Arial" panose="020B0604020202020204" pitchFamily="34" charset="0"/>
              </a:rPr>
              <a:t> harcamaları ile cari açık arasında</a:t>
            </a:r>
          </a:p>
          <a:p>
            <a:pPr algn="just"/>
            <a:r>
              <a:rPr lang="tr-TR" sz="2000" b="1" dirty="0" smtClean="0">
                <a:solidFill>
                  <a:srgbClr val="FF0000"/>
                </a:solidFill>
                <a:latin typeface="Arial" panose="020B0604020202020204" pitchFamily="34" charset="0"/>
                <a:cs typeface="Arial" panose="020B0604020202020204" pitchFamily="34" charset="0"/>
              </a:rPr>
              <a:t>Şişeci ve Yamaçlı (2020): </a:t>
            </a:r>
            <a:r>
              <a:rPr lang="tr-TR" sz="2000" b="1" dirty="0" smtClean="0">
                <a:solidFill>
                  <a:prstClr val="black"/>
                </a:solidFill>
                <a:latin typeface="Arial" panose="020B0604020202020204" pitchFamily="34" charset="0"/>
                <a:cs typeface="Arial" panose="020B0604020202020204" pitchFamily="34" charset="0"/>
              </a:rPr>
              <a:t>Enerji harcamaları ile ekonomik kalkınma arasında</a:t>
            </a:r>
          </a:p>
          <a:p>
            <a:pPr algn="just"/>
            <a:endParaRPr lang="tr-TR" sz="3200" b="1" dirty="0" smtClean="0">
              <a:solidFill>
                <a:prstClr val="black"/>
              </a:solidFill>
              <a:latin typeface="Arial" panose="020B0604020202020204" pitchFamily="34" charset="0"/>
              <a:cs typeface="Arial" panose="020B0604020202020204" pitchFamily="34" charset="0"/>
            </a:endParaRPr>
          </a:p>
          <a:p>
            <a:pPr algn="just"/>
            <a:r>
              <a:rPr lang="tr-TR" sz="3200" b="1" dirty="0" smtClean="0">
                <a:solidFill>
                  <a:prstClr val="black"/>
                </a:solidFill>
                <a:latin typeface="Arial" panose="020B0604020202020204" pitchFamily="34" charset="0"/>
                <a:cs typeface="Arial" panose="020B0604020202020204" pitchFamily="34" charset="0"/>
              </a:rPr>
              <a:t>Enerji fiyatlarından döviz kuruna nedensellik tespit eden çalışmalar:</a:t>
            </a:r>
          </a:p>
          <a:p>
            <a:pPr algn="just"/>
            <a:r>
              <a:rPr lang="tr-TR" sz="2000" b="1" dirty="0" smtClean="0">
                <a:solidFill>
                  <a:srgbClr val="FF0000"/>
                </a:solidFill>
                <a:latin typeface="Arial" panose="020B0604020202020204" pitchFamily="34" charset="0"/>
                <a:cs typeface="Arial" panose="020B0604020202020204" pitchFamily="34" charset="0"/>
              </a:rPr>
              <a:t>Adıgüzel </a:t>
            </a:r>
            <a:r>
              <a:rPr lang="tr-TR" sz="2000" b="1" dirty="0" err="1" smtClean="0">
                <a:solidFill>
                  <a:srgbClr val="FF0000"/>
                </a:solidFill>
                <a:latin typeface="Arial" panose="020B0604020202020204" pitchFamily="34" charset="0"/>
                <a:cs typeface="Arial" panose="020B0604020202020204" pitchFamily="34" charset="0"/>
              </a:rPr>
              <a:t>vd</a:t>
            </a:r>
            <a:r>
              <a:rPr lang="tr-TR" sz="2000" b="1" dirty="0" smtClean="0">
                <a:solidFill>
                  <a:srgbClr val="FF0000"/>
                </a:solidFill>
                <a:latin typeface="Arial" panose="020B0604020202020204" pitchFamily="34" charset="0"/>
                <a:cs typeface="Arial" panose="020B0604020202020204" pitchFamily="34" charset="0"/>
              </a:rPr>
              <a:t>(2016):</a:t>
            </a:r>
            <a:r>
              <a:rPr lang="tr-TR" sz="2000" b="1" dirty="0" smtClean="0">
                <a:solidFill>
                  <a:prstClr val="black"/>
                </a:solidFill>
                <a:latin typeface="Arial" panose="020B0604020202020204" pitchFamily="34" charset="0"/>
                <a:cs typeface="Arial" panose="020B0604020202020204" pitchFamily="34" charset="0"/>
              </a:rPr>
              <a:t>2009-2015 petrol fiyatları ve döviz kuru arasında</a:t>
            </a:r>
          </a:p>
          <a:p>
            <a:pPr algn="just"/>
            <a:r>
              <a:rPr lang="tr-TR" sz="2000" b="1" dirty="0" smtClean="0">
                <a:solidFill>
                  <a:srgbClr val="FF0000"/>
                </a:solidFill>
                <a:latin typeface="Arial" panose="020B0604020202020204" pitchFamily="34" charset="0"/>
                <a:cs typeface="Arial" panose="020B0604020202020204" pitchFamily="34" charset="0"/>
              </a:rPr>
              <a:t>Bilgin (2023</a:t>
            </a:r>
            <a:r>
              <a:rPr lang="tr-TR" sz="2000" b="1" dirty="0">
                <a:solidFill>
                  <a:srgbClr val="FF0000"/>
                </a:solidFill>
                <a:latin typeface="Arial" panose="020B0604020202020204" pitchFamily="34" charset="0"/>
                <a:cs typeface="Arial" panose="020B0604020202020204" pitchFamily="34" charset="0"/>
              </a:rPr>
              <a:t>): </a:t>
            </a:r>
            <a:r>
              <a:rPr lang="tr-TR" sz="2000" b="1" dirty="0">
                <a:solidFill>
                  <a:prstClr val="black"/>
                </a:solidFill>
                <a:latin typeface="Arial" panose="020B0604020202020204" pitchFamily="34" charset="0"/>
                <a:cs typeface="Arial" panose="020B0604020202020204" pitchFamily="34" charset="0"/>
              </a:rPr>
              <a:t>petrol fiyatları ve döviz kuru arasında</a:t>
            </a:r>
            <a:endParaRPr lang="tr-TR" sz="2000" b="1" dirty="0" smtClean="0">
              <a:solidFill>
                <a:prstClr val="black"/>
              </a:solidFill>
              <a:latin typeface="Arial" panose="020B0604020202020204" pitchFamily="34" charset="0"/>
              <a:cs typeface="Arial" panose="020B0604020202020204" pitchFamily="34" charset="0"/>
            </a:endParaRPr>
          </a:p>
          <a:p>
            <a:pPr algn="just"/>
            <a:endParaRPr lang="tr-TR" sz="3200" b="1" dirty="0" smtClean="0">
              <a:solidFill>
                <a:prstClr val="black"/>
              </a:solidFill>
              <a:latin typeface="Arial" panose="020B0604020202020204" pitchFamily="34" charset="0"/>
              <a:cs typeface="Arial" panose="020B0604020202020204" pitchFamily="34" charset="0"/>
            </a:endParaRPr>
          </a:p>
          <a:p>
            <a:pPr algn="just"/>
            <a:r>
              <a:rPr lang="tr-TR" sz="3200" b="1" dirty="0" smtClean="0">
                <a:solidFill>
                  <a:prstClr val="black"/>
                </a:solidFill>
                <a:latin typeface="Arial" panose="020B0604020202020204" pitchFamily="34" charset="0"/>
                <a:cs typeface="Arial" panose="020B0604020202020204" pitchFamily="34" charset="0"/>
              </a:rPr>
              <a:t>Döviz kurundan enerji fiyatlarına nedensellik </a:t>
            </a:r>
            <a:r>
              <a:rPr lang="tr-TR" sz="3200" b="1" dirty="0">
                <a:solidFill>
                  <a:prstClr val="black"/>
                </a:solidFill>
                <a:latin typeface="Arial" panose="020B0604020202020204" pitchFamily="34" charset="0"/>
                <a:cs typeface="Arial" panose="020B0604020202020204" pitchFamily="34" charset="0"/>
              </a:rPr>
              <a:t>tespit eden çalışmalar:</a:t>
            </a:r>
          </a:p>
          <a:p>
            <a:pPr algn="just"/>
            <a:r>
              <a:rPr lang="tr-TR" sz="2000" b="1" dirty="0" smtClean="0">
                <a:solidFill>
                  <a:srgbClr val="FF0000"/>
                </a:solidFill>
                <a:latin typeface="Arial" panose="020B0604020202020204" pitchFamily="34" charset="0"/>
                <a:cs typeface="Arial" panose="020B0604020202020204" pitchFamily="34" charset="0"/>
              </a:rPr>
              <a:t>Uçan (2015</a:t>
            </a:r>
            <a:r>
              <a:rPr lang="tr-TR" sz="2000" b="1" dirty="0">
                <a:solidFill>
                  <a:srgbClr val="FF0000"/>
                </a:solidFill>
                <a:latin typeface="Arial" panose="020B0604020202020204" pitchFamily="34" charset="0"/>
                <a:cs typeface="Arial" panose="020B0604020202020204" pitchFamily="34" charset="0"/>
              </a:rPr>
              <a:t>): </a:t>
            </a:r>
            <a:r>
              <a:rPr lang="tr-TR" sz="2000" b="1" dirty="0" smtClean="0">
                <a:solidFill>
                  <a:prstClr val="black"/>
                </a:solidFill>
                <a:latin typeface="Arial" panose="020B0604020202020204" pitchFamily="34" charset="0"/>
                <a:cs typeface="Arial" panose="020B0604020202020204" pitchFamily="34" charset="0"/>
              </a:rPr>
              <a:t>1990-2011 petrol </a:t>
            </a:r>
            <a:r>
              <a:rPr lang="tr-TR" sz="2000" b="1" dirty="0">
                <a:solidFill>
                  <a:prstClr val="black"/>
                </a:solidFill>
                <a:latin typeface="Arial" panose="020B0604020202020204" pitchFamily="34" charset="0"/>
                <a:cs typeface="Arial" panose="020B0604020202020204" pitchFamily="34" charset="0"/>
              </a:rPr>
              <a:t>fiyatları ve döviz kuru arasında</a:t>
            </a:r>
            <a:endParaRPr lang="tr-TR" sz="2000" b="1" dirty="0" smtClean="0">
              <a:solidFill>
                <a:prstClr val="black"/>
              </a:solidFill>
              <a:latin typeface="Arial" panose="020B0604020202020204" pitchFamily="34" charset="0"/>
              <a:cs typeface="Arial" panose="020B0604020202020204" pitchFamily="34" charset="0"/>
            </a:endParaRPr>
          </a:p>
          <a:p>
            <a:pPr algn="just"/>
            <a:endParaRPr lang="fr-FR"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07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4401205"/>
          </a:xfrm>
          <a:prstGeom prst="rect">
            <a:avLst/>
          </a:prstGeom>
          <a:noFill/>
        </p:spPr>
        <p:txBody>
          <a:bodyPr wrap="square" rtlCol="0">
            <a:spAutoFit/>
          </a:bodyPr>
          <a:lstStyle/>
          <a:p>
            <a:pPr algn="just"/>
            <a:r>
              <a:rPr lang="tr-TR" sz="2800" b="1" dirty="0" smtClean="0">
                <a:solidFill>
                  <a:prstClr val="black"/>
                </a:solidFill>
                <a:latin typeface="Arial" panose="020B0604020202020204" pitchFamily="34" charset="0"/>
                <a:cs typeface="Arial" panose="020B0604020202020204" pitchFamily="34" charset="0"/>
              </a:rPr>
              <a:t>Bu çalışmaların dışında Kaplan ve Aktaş (2016) ve  Başaran (2023) yaptıkları çalışmalarda ise: </a:t>
            </a:r>
          </a:p>
          <a:p>
            <a:pPr algn="just"/>
            <a:endParaRPr lang="tr-TR" sz="2800" b="1" dirty="0" smtClean="0">
              <a:solidFill>
                <a:prstClr val="black"/>
              </a:solidFill>
              <a:latin typeface="Arial" panose="020B0604020202020204" pitchFamily="34" charset="0"/>
              <a:cs typeface="Arial" panose="020B0604020202020204" pitchFamily="34" charset="0"/>
            </a:endParaRPr>
          </a:p>
          <a:p>
            <a:pPr marL="457200" indent="-457200" algn="just">
              <a:buFontTx/>
              <a:buChar char="-"/>
            </a:pPr>
            <a:r>
              <a:rPr lang="tr-TR" sz="2800" b="1" dirty="0" smtClean="0">
                <a:solidFill>
                  <a:prstClr val="black"/>
                </a:solidFill>
                <a:latin typeface="Arial" panose="020B0604020202020204" pitchFamily="34" charset="0"/>
                <a:cs typeface="Arial" panose="020B0604020202020204" pitchFamily="34" charset="0"/>
              </a:rPr>
              <a:t>Enerji dış ticaret fazlası verilen durumlarda enerji fiyat ve miktarının döviz kuruna bir etkisinin bulunmadığı tespit edilmiştir. </a:t>
            </a:r>
          </a:p>
          <a:p>
            <a:pPr marL="457200" indent="-457200" algn="just">
              <a:buFontTx/>
              <a:buChar char="-"/>
            </a:pPr>
            <a:endParaRPr lang="tr-TR" sz="2800" b="1" dirty="0">
              <a:solidFill>
                <a:prstClr val="black"/>
              </a:solidFill>
              <a:latin typeface="Arial" panose="020B0604020202020204" pitchFamily="34" charset="0"/>
              <a:cs typeface="Arial" panose="020B0604020202020204" pitchFamily="34" charset="0"/>
            </a:endParaRPr>
          </a:p>
          <a:p>
            <a:pPr marL="457200" indent="-457200" algn="just">
              <a:buFontTx/>
              <a:buChar char="-"/>
            </a:pPr>
            <a:r>
              <a:rPr lang="tr-TR" sz="2800" b="1" dirty="0" smtClean="0">
                <a:solidFill>
                  <a:prstClr val="black"/>
                </a:solidFill>
                <a:latin typeface="Arial" panose="020B0604020202020204" pitchFamily="34" charset="0"/>
                <a:cs typeface="Arial" panose="020B0604020202020204" pitchFamily="34" charset="0"/>
              </a:rPr>
              <a:t>Enerji dış ticaret açığı verilen durumlarda ise enerji fiyat ve miktarının döviz kurunu etkilediği tespit edilmiştir.</a:t>
            </a:r>
            <a:endParaRPr lang="fr-FR"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07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sp>
        <p:nvSpPr>
          <p:cNvPr id="7" name="ZoneTexte 5"/>
          <p:cNvSpPr txBox="1"/>
          <p:nvPr/>
        </p:nvSpPr>
        <p:spPr>
          <a:xfrm>
            <a:off x="1227015" y="1211386"/>
            <a:ext cx="9941169" cy="3662541"/>
          </a:xfrm>
          <a:prstGeom prst="rect">
            <a:avLst/>
          </a:prstGeom>
          <a:noFill/>
        </p:spPr>
        <p:txBody>
          <a:bodyPr wrap="square" rtlCol="0">
            <a:spAutoFit/>
          </a:bodyPr>
          <a:lstStyle/>
          <a:p>
            <a:pPr algn="just"/>
            <a:r>
              <a:rPr lang="tr-TR" b="1" dirty="0" smtClean="0">
                <a:solidFill>
                  <a:prstClr val="black"/>
                </a:solidFill>
                <a:latin typeface="Arial" panose="020B0604020202020204" pitchFamily="34" charset="0"/>
                <a:cs typeface="Arial" panose="020B0604020202020204" pitchFamily="34" charset="0"/>
              </a:rPr>
              <a:t>Geçmiş dönem çalışmalarında enerji fiyatlarındaki değişimin döviz kuruna olan etkisi incelenmiştir. Enerji tüketim miktarı ile ilgili çalışma ise sadece Başaran (2023) tarafından gerçekleştirilmiş, bu çalışmada sadece elektrik ithalat ve ihracat verileri kullanılmıştır.</a:t>
            </a:r>
          </a:p>
          <a:p>
            <a:pPr algn="just"/>
            <a:endParaRPr lang="tr-TR" b="1" dirty="0">
              <a:solidFill>
                <a:prstClr val="black"/>
              </a:solidFill>
              <a:latin typeface="Arial" panose="020B0604020202020204" pitchFamily="34" charset="0"/>
              <a:cs typeface="Arial" panose="020B0604020202020204" pitchFamily="34" charset="0"/>
            </a:endParaRPr>
          </a:p>
          <a:p>
            <a:pPr algn="just"/>
            <a:r>
              <a:rPr lang="tr-TR" sz="4000" b="1" dirty="0" smtClean="0">
                <a:solidFill>
                  <a:prstClr val="black"/>
                </a:solidFill>
                <a:latin typeface="Arial" panose="020B0604020202020204" pitchFamily="34" charset="0"/>
                <a:cs typeface="Arial" panose="020B0604020202020204" pitchFamily="34" charset="0"/>
              </a:rPr>
              <a:t>Yapılan bu çalışmada elektrik üretimi için ithal edilen enerji kaynakları ve doğrudan elektrik ithalat miktarlarının döviz kuruna etkisi incelenmiştir.</a:t>
            </a:r>
            <a:endParaRPr lang="fr-FR" sz="4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4845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949</Words>
  <Application>Microsoft Office PowerPoint</Application>
  <PresentationFormat>Özel</PresentationFormat>
  <Paragraphs>167</Paragraphs>
  <Slides>14</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14</vt:i4>
      </vt:variant>
    </vt:vector>
  </HeadingPairs>
  <TitlesOfParts>
    <vt:vector size="16" baseType="lpstr">
      <vt:lpstr>Office Teması</vt:lpstr>
      <vt:lpstr>Microsoft Excel Grafiği</vt:lpstr>
      <vt:lpstr> Elektrik Enerjisi Ve Elektrik Enerjisi Üretiminde Kullanılan Enerji Kaynaklarının İthalatının Döviz Kuru (ABD $) Üzerindeki Etkisi:  Hatemi-J Asimetrik Nedensellik Analizi</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H.Serdar</cp:lastModifiedBy>
  <cp:revision>17</cp:revision>
  <dcterms:created xsi:type="dcterms:W3CDTF">2024-08-08T07:03:42Z</dcterms:created>
  <dcterms:modified xsi:type="dcterms:W3CDTF">2024-09-21T09:54:58Z</dcterms:modified>
</cp:coreProperties>
</file>