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95" d="100"/>
          <a:sy n="95" d="100"/>
        </p:scale>
        <p:origin x="1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98A43-F59B-FC5F-CDF4-5D988349A7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442700" y="6642100"/>
            <a:ext cx="742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TR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Hizmete Özel </a:t>
            </a:r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1355117"/>
            <a:ext cx="11189110" cy="1792153"/>
          </a:xfrm>
        </p:spPr>
        <p:txBody>
          <a:bodyPr>
            <a:normAutofit/>
          </a:bodyPr>
          <a:lstStyle/>
          <a:p>
            <a:r>
              <a:rPr lang="tr-TR" sz="3100" b="1" dirty="0">
                <a:latin typeface="Arial" panose="020B0604020202020204" pitchFamily="34" charset="0"/>
                <a:cs typeface="Arial" panose="020B0604020202020204" pitchFamily="34" charset="0"/>
              </a:rPr>
              <a:t>Varlık Yönetimi Platformu: Enerji Yönetim Sistemlerinde Tahmin Hassasiyetinin Optimizasyon Performansına Etkisi</a:t>
            </a:r>
            <a:br>
              <a:rPr lang="tr-T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6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Ertuğrul ÖZER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Onur ENGİNAR, Erman TERCİYANLI, </a:t>
            </a:r>
          </a:p>
          <a:p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Rabia Şeyma GÜNEŞ, Canan ŞİŞMAN KORKMAZ</a:t>
            </a:r>
            <a:endParaRPr lang="tr-T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Bildiri ID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marası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: 0161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53E74-478E-643E-6026-8978720F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453" y="2788808"/>
            <a:ext cx="1578264" cy="392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0ADE0B-834B-D196-17FF-6BF8D3ADB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452" y="3292188"/>
            <a:ext cx="1578264" cy="4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4249D-0DC4-445B-7C49-0FA3011C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DD17D920-3877-9EE1-BB35-7240F3004457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BDC8D5DC-D1F5-DF93-F66F-9AC0E056D6B3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6877C56C-AEF3-D692-1D40-D80DA66B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Girdileri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AC07B-8A73-E071-3607-0EE638B4F508}"/>
              </a:ext>
            </a:extLst>
          </p:cNvPr>
          <p:cNvSpPr txBox="1"/>
          <p:nvPr/>
        </p:nvSpPr>
        <p:spPr>
          <a:xfrm>
            <a:off x="525970" y="1209500"/>
            <a:ext cx="4825959" cy="5118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Saatlik</a:t>
            </a:r>
            <a:r>
              <a:rPr lang="en-US" sz="2200" dirty="0"/>
              <a:t> </a:t>
            </a:r>
            <a:r>
              <a:rPr lang="en-US" sz="2200" dirty="0" err="1"/>
              <a:t>çözünürlükte</a:t>
            </a:r>
            <a:r>
              <a:rPr lang="en-US" sz="2200" dirty="0"/>
              <a:t> </a:t>
            </a:r>
            <a:r>
              <a:rPr lang="en-US" sz="2200" dirty="0" err="1"/>
              <a:t>güneş</a:t>
            </a:r>
            <a:r>
              <a:rPr lang="en-US" sz="2200" dirty="0"/>
              <a:t> </a:t>
            </a:r>
            <a:r>
              <a:rPr lang="en-US" sz="2200" dirty="0" err="1"/>
              <a:t>enerjisi</a:t>
            </a:r>
            <a:r>
              <a:rPr lang="en-US" sz="2200" dirty="0"/>
              <a:t> </a:t>
            </a:r>
            <a:r>
              <a:rPr lang="en-US" sz="2200" dirty="0" err="1"/>
              <a:t>üretim</a:t>
            </a:r>
            <a:r>
              <a:rPr lang="en-US" sz="2200" dirty="0"/>
              <a:t> </a:t>
            </a:r>
            <a:r>
              <a:rPr lang="en-US" sz="2200" dirty="0" err="1"/>
              <a:t>tahminleri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Saatlik</a:t>
            </a:r>
            <a:r>
              <a:rPr lang="en-US" sz="2200" dirty="0"/>
              <a:t> </a:t>
            </a:r>
            <a:r>
              <a:rPr lang="en-US" sz="2200" dirty="0" err="1"/>
              <a:t>çözünürlükte</a:t>
            </a:r>
            <a:r>
              <a:rPr lang="en-US" sz="2200" dirty="0"/>
              <a:t> </a:t>
            </a:r>
            <a:r>
              <a:rPr lang="en-US" sz="2200" dirty="0" err="1"/>
              <a:t>enerji</a:t>
            </a:r>
            <a:r>
              <a:rPr lang="en-US" sz="2200" dirty="0"/>
              <a:t> </a:t>
            </a:r>
            <a:r>
              <a:rPr lang="en-US" sz="2200" dirty="0" err="1"/>
              <a:t>tüketim</a:t>
            </a:r>
            <a:r>
              <a:rPr lang="en-US" sz="2200" dirty="0"/>
              <a:t> </a:t>
            </a:r>
            <a:r>
              <a:rPr lang="en-US" sz="2200" dirty="0" err="1"/>
              <a:t>birimi</a:t>
            </a:r>
            <a:r>
              <a:rPr lang="en-US" sz="2200" dirty="0"/>
              <a:t> </a:t>
            </a:r>
            <a:r>
              <a:rPr lang="en-US" sz="2200" dirty="0" err="1"/>
              <a:t>tahminleri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Depolama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parametreleri</a:t>
            </a:r>
            <a:r>
              <a:rPr lang="en-US" sz="2200" dirty="0"/>
              <a:t> (</a:t>
            </a:r>
            <a:r>
              <a:rPr lang="en-US" sz="2200" dirty="0" err="1"/>
              <a:t>toplam</a:t>
            </a:r>
            <a:r>
              <a:rPr lang="en-US" sz="2200" dirty="0"/>
              <a:t> </a:t>
            </a:r>
            <a:r>
              <a:rPr lang="en-US" sz="2200" dirty="0" err="1"/>
              <a:t>enerji</a:t>
            </a:r>
            <a:r>
              <a:rPr lang="en-US" sz="2200" dirty="0"/>
              <a:t> </a:t>
            </a:r>
            <a:r>
              <a:rPr lang="en-US" sz="2200" dirty="0" err="1"/>
              <a:t>kapasitesi</a:t>
            </a:r>
            <a:r>
              <a:rPr lang="en-US" sz="2200" dirty="0"/>
              <a:t>, </a:t>
            </a:r>
            <a:r>
              <a:rPr lang="en-US" sz="2200" dirty="0" err="1"/>
              <a:t>maksimum</a:t>
            </a:r>
            <a:r>
              <a:rPr lang="en-US" sz="2200" dirty="0"/>
              <a:t> inverter </a:t>
            </a:r>
            <a:r>
              <a:rPr lang="en-US" sz="2200" dirty="0" err="1"/>
              <a:t>gücü</a:t>
            </a:r>
            <a:r>
              <a:rPr lang="en-US" sz="2200" dirty="0"/>
              <a:t>, </a:t>
            </a:r>
            <a:r>
              <a:rPr lang="en-US" sz="2200" dirty="0" err="1"/>
              <a:t>verimlilik</a:t>
            </a:r>
            <a:r>
              <a:rPr lang="en-US" sz="2200" dirty="0"/>
              <a:t> </a:t>
            </a:r>
            <a:r>
              <a:rPr lang="en-US" sz="2200" dirty="0" err="1"/>
              <a:t>katsayısı</a:t>
            </a:r>
            <a:r>
              <a:rPr lang="en-US" sz="2200" dirty="0"/>
              <a:t>, </a:t>
            </a:r>
            <a:r>
              <a:rPr lang="en-US" sz="2200" dirty="0" err="1"/>
              <a:t>maksimum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minimum </a:t>
            </a:r>
            <a:r>
              <a:rPr lang="en-US" sz="2200" dirty="0" err="1"/>
              <a:t>şarj</a:t>
            </a:r>
            <a:r>
              <a:rPr lang="en-US" sz="2200" dirty="0"/>
              <a:t> </a:t>
            </a:r>
            <a:r>
              <a:rPr lang="en-US" sz="2200" dirty="0" err="1"/>
              <a:t>durumu</a:t>
            </a:r>
            <a:r>
              <a:rPr lang="en-US" sz="22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Değişken</a:t>
            </a:r>
            <a:r>
              <a:rPr lang="en-US" sz="2200" dirty="0"/>
              <a:t> </a:t>
            </a:r>
            <a:r>
              <a:rPr lang="en-US" sz="2200" dirty="0" err="1"/>
              <a:t>olmayan</a:t>
            </a:r>
            <a:r>
              <a:rPr lang="en-US" sz="2200" dirty="0"/>
              <a:t> </a:t>
            </a:r>
            <a:r>
              <a:rPr lang="en-US" sz="2200" dirty="0" err="1"/>
              <a:t>enerji</a:t>
            </a:r>
            <a:r>
              <a:rPr lang="en-US" sz="2200" dirty="0"/>
              <a:t> </a:t>
            </a:r>
            <a:r>
              <a:rPr lang="en-US" sz="2200" dirty="0" err="1"/>
              <a:t>fiyatları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TR" sz="2200" dirty="0"/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A4C19CC-DBA7-DC29-4A19-0C5EBAF9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61" y="472757"/>
            <a:ext cx="3378200" cy="5912485"/>
          </a:xfrm>
          <a:prstGeom prst="rect">
            <a:avLst/>
          </a:prstGeom>
        </p:spPr>
      </p:pic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BC2602D-BD3B-DFD0-33AC-EB4F08816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65" y="472757"/>
            <a:ext cx="3352165" cy="58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82FF2-21C1-0D5A-A1EF-96C7C83D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FAB9C9C4-9A56-6C27-2449-835C05B4B4E7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369B5C39-483C-F237-778F-A871BC7F3408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300C30B3-2CEB-7586-1B14-7EF6F8D5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Girdileri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AD2CD-4DD9-B56B-2B65-31A34A469DAE}"/>
              </a:ext>
            </a:extLst>
          </p:cNvPr>
          <p:cNvSpPr txBox="1"/>
          <p:nvPr/>
        </p:nvSpPr>
        <p:spPr>
          <a:xfrm>
            <a:off x="525970" y="1209500"/>
            <a:ext cx="10904030" cy="378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Sistemde 100 MW/100 MWh depolama sistemi varlığı kabul edilmiştir. Depolama sistemi maksimum ve minimum şarj durumu değerleri sırasıyla %20 ve %80’dir. Çevrim verimliliği %85’dir. Sistemde enerji fiyatı tüm saatler için aynı kabul edilmiş olup 2000 TL/MWh’dir. Sistemde dengesizlik maliyeti her saat için aynı kabul edilmiş olup 120 TL/MWh’dir. Üretim ve tüketim seviyeleri sapmasının normal dağılım gösterdiği kabul edilmiştir:</a:t>
            </a:r>
          </a:p>
          <a:p>
            <a:pPr algn="ctr">
              <a:lnSpc>
                <a:spcPct val="150000"/>
              </a:lnSpc>
            </a:pP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ϵ</a:t>
            </a:r>
            <a:r>
              <a:rPr lang="tr-TR" sz="18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∼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N(0,σ(x)</a:t>
            </a:r>
            <a:r>
              <a:rPr lang="tr-TR" sz="18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TR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Hata dağılımı ortalaması 0 olarak kabul edilmiş olup hata standart sapması bir x değişkenine bağlı olarak gösterilmiştir. x değişkeni farklı tahminleri temsil etmektedir. İncelenen durumlar: 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σ</a:t>
            </a:r>
            <a:r>
              <a:rPr lang="tr-TR" sz="18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parametresinin ortalama üretim/tüketim değerinin %5’ina, %10’una ve %20’sine eşit olduğu senaryoları içermektedir. Mükemmel bilgi senaryosunda (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σ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(x)</a:t>
            </a:r>
            <a:r>
              <a:rPr lang="tr-TR" sz="18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tr-TR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=0) gerçekleşen dengesizlik miktarı 0’a eşit olacağından dolayı incelemeye alınmamıştır.</a:t>
            </a:r>
            <a:endParaRPr lang="en-TR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7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DA7E-A7BC-FA66-6085-7E3A4BE3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E43A6070-DFF8-BBE1-D779-9E336E948EF2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53D3944E-FF9D-3C1A-84E9-84DFB1B74788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0CE6A834-6BBA-08E7-9DA9-70DB8888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Senaryo-1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BB8B96-66DD-2888-8283-785D7B0CBE63}"/>
                  </a:ext>
                </a:extLst>
              </p:cNvPr>
              <p:cNvSpPr txBox="1"/>
              <p:nvPr/>
            </p:nvSpPr>
            <p:spPr>
              <a:xfrm>
                <a:off x="525970" y="1209500"/>
                <a:ext cx="4920089" cy="3781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50000"/>
                  </a:lnSpc>
                </a:pPr>
                <a:r>
                  <a:rPr lang="en-T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				            	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T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=0.05∗</m:t>
                    </m:r>
                    <m:acc>
                      <m:accPr>
                        <m:chr m:val="̅"/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=0.05∗</m:t>
                      </m:r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Örnek Ortalama Kestirim kümesi büyüklüğü 1000’dir. Ortalama saatlik dengesizlik maliyeti 710,30 TL’dir. Ortalama saatlik kazanç -130.622,10 TL’dir.</a:t>
                </a:r>
                <a:endParaRPr lang="en-TR" sz="18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BB8B96-66DD-2888-8283-785D7B0CB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0" y="1209500"/>
                <a:ext cx="4920089" cy="3781997"/>
              </a:xfrm>
              <a:prstGeom prst="rect">
                <a:avLst/>
              </a:prstGeom>
              <a:blipFill>
                <a:blip r:embed="rId2"/>
                <a:stretch>
                  <a:fillRect l="-1031" r="-1031" b="-1338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895DA5DC-37C2-0A22-10BD-A7EF0EF1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98" y="311901"/>
            <a:ext cx="3562294" cy="62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B4FC4-8115-60B2-0F8C-5010D0D0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E54E75EB-3F0D-B411-8819-011B21C46FF0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5672B15C-275E-FD41-9787-EEF762E44643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5B3B4BD8-888B-B4C4-5883-9C1B5C83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Senaryo-2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F9ACB-B699-B560-BBEA-83D504CE4775}"/>
                  </a:ext>
                </a:extLst>
              </p:cNvPr>
              <p:cNvSpPr txBox="1"/>
              <p:nvPr/>
            </p:nvSpPr>
            <p:spPr>
              <a:xfrm>
                <a:off x="525970" y="1209500"/>
                <a:ext cx="5189030" cy="337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50000"/>
                  </a:lnSpc>
                </a:pPr>
                <a:r>
                  <a:rPr lang="en-T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				            	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T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=0.</m:t>
                    </m:r>
                    <m:r>
                      <a:rPr lang="tr-TR" sz="18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T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∗</m:t>
                    </m:r>
                    <m:acc>
                      <m:accPr>
                        <m:chr m:val="̅"/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tr-TR" sz="1800" i="1" kern="100" dirty="0">
                  <a:effectLst/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tr-TR" sz="1800" b="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sz="1800" kern="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Örnek Ortalama Kestirim kümesi büyüklüğü 1000’dir. Ortalama saatlik dengesizlik maliyeti 1.630,30 TL’dir. Ortalama saatlik kazanç - 132.826,40 TL’dir.</a:t>
                </a:r>
                <a:r>
                  <a:rPr lang="en-TR" dirty="0">
                    <a:effectLst/>
                  </a:rPr>
                  <a:t> </a:t>
                </a:r>
                <a:endParaRPr lang="en-TR" sz="18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F9ACB-B699-B560-BBEA-83D504CE4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0" y="1209500"/>
                <a:ext cx="5189030" cy="3371885"/>
              </a:xfrm>
              <a:prstGeom prst="rect">
                <a:avLst/>
              </a:prstGeom>
              <a:blipFill>
                <a:blip r:embed="rId2"/>
                <a:stretch>
                  <a:fillRect l="-976" r="-1707" b="-188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F73BA78-6731-F086-DD99-2C1A7DF94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66" y="413249"/>
            <a:ext cx="3480026" cy="60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D451-C2C1-DAC9-5B16-3C41EBAA2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C2073155-2F70-29B5-98B4-3EB153ED4D68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2BFA0A05-0F99-20A5-B6DD-7D4C2253DB0B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2684662-5C6F-D662-EB88-545A21CC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Senaryo-3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23260D-662F-EFD0-6752-04AA969B323E}"/>
                  </a:ext>
                </a:extLst>
              </p:cNvPr>
              <p:cNvSpPr txBox="1"/>
              <p:nvPr/>
            </p:nvSpPr>
            <p:spPr>
              <a:xfrm>
                <a:off x="525970" y="1209500"/>
                <a:ext cx="5189030" cy="337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50000"/>
                  </a:lnSpc>
                </a:pPr>
                <a:r>
                  <a:rPr lang="en-T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				            	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T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=0.</m:t>
                    </m:r>
                    <m:r>
                      <a:rPr lang="tr-TR" sz="18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T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∗</m:t>
                    </m:r>
                    <m:acc>
                      <m:accPr>
                        <m:chr m:val="̅"/>
                        <m:ctrlP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T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tr-TR" sz="1800" i="1" kern="100" dirty="0">
                  <a:effectLst/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tr-TR" sz="1800" b="0" i="1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TR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𝑒𝑛𝑒𝑟𝑗𝑖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ü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𝑘𝑒𝑡𝑖𝑚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𝑜𝑟𝑡𝑎𝑙𝑎𝑚𝑎𝑠</m:t>
                      </m:r>
                      <m:r>
                        <a:rPr lang="en-T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en-T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sz="1800" kern="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Örnek Ortalama Kestirim kümesi büyüklüğü 1000’dir. Ortalama saatlik dengesizlik maliyeti 3.655,90 TL’dir. Ortalama saatlik kazanç -135.992,90 TL’dir.</a:t>
                </a:r>
                <a:endParaRPr lang="en-TR" sz="18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23260D-662F-EFD0-6752-04AA969B3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0" y="1209500"/>
                <a:ext cx="5189030" cy="3371885"/>
              </a:xfrm>
              <a:prstGeom prst="rect">
                <a:avLst/>
              </a:prstGeom>
              <a:blipFill>
                <a:blip r:embed="rId2"/>
                <a:stretch>
                  <a:fillRect l="-976" r="-1707" b="-1880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823AC41-910C-F322-38CC-581CF206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04" y="214463"/>
            <a:ext cx="3560488" cy="62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0BC4-8BFA-B4C6-5D1A-00D02A3B8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9778BC83-70A6-FE3D-3D18-9B0EC0C201BD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6A8AD949-4BAB-C28C-520E-1BAC8D83F3D5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598E0987-D91D-08B3-8D50-E73CC5AF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B567F-EB3A-54ED-1EE8-1AF65F672CDA}"/>
              </a:ext>
            </a:extLst>
          </p:cNvPr>
          <p:cNvSpPr txBox="1"/>
          <p:nvPr/>
        </p:nvSpPr>
        <p:spPr>
          <a:xfrm>
            <a:off x="525970" y="1209500"/>
            <a:ext cx="10904030" cy="41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üretim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tüketim</a:t>
            </a:r>
            <a:r>
              <a:rPr lang="en-US" sz="2000" dirty="0"/>
              <a:t> </a:t>
            </a:r>
            <a:r>
              <a:rPr lang="en-US" sz="2000" dirty="0" err="1"/>
              <a:t>tahminlerinin</a:t>
            </a:r>
            <a:r>
              <a:rPr lang="en-US" sz="2000" dirty="0"/>
              <a:t> </a:t>
            </a:r>
            <a:r>
              <a:rPr lang="en-US" sz="2000" dirty="0" err="1"/>
              <a:t>doğruluğu</a:t>
            </a:r>
            <a:r>
              <a:rPr lang="en-US" sz="2000" dirty="0"/>
              <a:t>, </a:t>
            </a:r>
            <a:r>
              <a:rPr lang="en-US" sz="2000" b="1" dirty="0" err="1"/>
              <a:t>kazanç</a:t>
            </a:r>
            <a:r>
              <a:rPr lang="en-US" sz="2000" b="1" dirty="0"/>
              <a:t> </a:t>
            </a:r>
            <a:r>
              <a:rPr lang="en-US" sz="2000" b="1" dirty="0" err="1"/>
              <a:t>optimizasyonu</a:t>
            </a:r>
            <a:r>
              <a:rPr lang="en-US" sz="2000" b="1" dirty="0"/>
              <a:t> </a:t>
            </a:r>
            <a:r>
              <a:rPr lang="en-US" sz="2000" b="1" dirty="0" err="1"/>
              <a:t>performansını</a:t>
            </a:r>
            <a:r>
              <a:rPr lang="en-US" sz="2000" dirty="0"/>
              <a:t> </a:t>
            </a:r>
            <a:r>
              <a:rPr lang="en-US" sz="2000" dirty="0" err="1"/>
              <a:t>doğrudan</a:t>
            </a:r>
            <a:r>
              <a:rPr lang="en-US" sz="2000" dirty="0"/>
              <a:t> </a:t>
            </a:r>
            <a:r>
              <a:rPr lang="en-US" sz="2000" dirty="0" err="1"/>
              <a:t>etkiler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Tahmin</a:t>
            </a:r>
            <a:r>
              <a:rPr lang="en-US" sz="2000" dirty="0"/>
              <a:t> </a:t>
            </a:r>
            <a:r>
              <a:rPr lang="en-US" sz="2000" dirty="0" err="1"/>
              <a:t>hataları</a:t>
            </a:r>
            <a:r>
              <a:rPr lang="en-US" sz="2000" dirty="0"/>
              <a:t>, </a:t>
            </a:r>
            <a:r>
              <a:rPr lang="en-US" sz="2000" dirty="0" err="1"/>
              <a:t>sistemin</a:t>
            </a:r>
            <a:r>
              <a:rPr lang="en-US" sz="2000" dirty="0"/>
              <a:t> </a:t>
            </a:r>
            <a:r>
              <a:rPr lang="en-US" sz="2000" b="1" dirty="0" err="1"/>
              <a:t>maliyet</a:t>
            </a:r>
            <a:r>
              <a:rPr lang="en-US" sz="2000" b="1" dirty="0"/>
              <a:t> </a:t>
            </a:r>
            <a:r>
              <a:rPr lang="en-US" sz="2000" b="1" dirty="0" err="1"/>
              <a:t>verimliliğini</a:t>
            </a:r>
            <a:r>
              <a:rPr lang="en-US" sz="2000" dirty="0"/>
              <a:t> </a:t>
            </a:r>
            <a:r>
              <a:rPr lang="en-US" sz="2000" dirty="0" err="1"/>
              <a:t>olumsuz</a:t>
            </a:r>
            <a:r>
              <a:rPr lang="en-US" sz="2000" dirty="0"/>
              <a:t> </a:t>
            </a:r>
            <a:r>
              <a:rPr lang="en-US" sz="2000" dirty="0" err="1"/>
              <a:t>yönde</a:t>
            </a:r>
            <a:r>
              <a:rPr lang="en-US" sz="2000" dirty="0"/>
              <a:t> </a:t>
            </a:r>
            <a:r>
              <a:rPr lang="en-US" sz="2000" dirty="0" err="1"/>
              <a:t>etkiler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Üretim</a:t>
            </a:r>
            <a:r>
              <a:rPr lang="en-US" sz="2000" dirty="0"/>
              <a:t> </a:t>
            </a:r>
            <a:r>
              <a:rPr lang="en-US" sz="2000" dirty="0" err="1"/>
              <a:t>sapmaları</a:t>
            </a:r>
            <a:r>
              <a:rPr lang="en-US" sz="2000" dirty="0"/>
              <a:t>, </a:t>
            </a:r>
            <a:r>
              <a:rPr lang="en-US" sz="2000" b="1" dirty="0" err="1"/>
              <a:t>enerji</a:t>
            </a:r>
            <a:r>
              <a:rPr lang="en-US" sz="2000" b="1" dirty="0"/>
              <a:t> </a:t>
            </a:r>
            <a:r>
              <a:rPr lang="en-US" sz="2000" b="1" dirty="0" err="1"/>
              <a:t>fazlası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b="1" dirty="0" err="1"/>
              <a:t>arz</a:t>
            </a:r>
            <a:r>
              <a:rPr lang="en-US" sz="2000" b="1" dirty="0"/>
              <a:t> </a:t>
            </a:r>
            <a:r>
              <a:rPr lang="en-US" sz="2000" b="1" dirty="0" err="1"/>
              <a:t>yetersizliği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maliyetler</a:t>
            </a:r>
            <a:r>
              <a:rPr lang="en-US" sz="2000" dirty="0"/>
              <a:t> </a:t>
            </a:r>
            <a:r>
              <a:rPr lang="en-US" sz="2000" dirty="0" err="1"/>
              <a:t>doğurabilir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Tüketim</a:t>
            </a:r>
            <a:r>
              <a:rPr lang="en-US" sz="2000" dirty="0"/>
              <a:t> </a:t>
            </a:r>
            <a:r>
              <a:rPr lang="en-US" sz="2000" dirty="0" err="1"/>
              <a:t>tahminlerindeki</a:t>
            </a:r>
            <a:r>
              <a:rPr lang="en-US" sz="2000" dirty="0"/>
              <a:t> </a:t>
            </a:r>
            <a:r>
              <a:rPr lang="en-US" sz="2000" dirty="0" err="1"/>
              <a:t>hatalar</a:t>
            </a:r>
            <a:r>
              <a:rPr lang="en-US" sz="2000" dirty="0"/>
              <a:t>, </a:t>
            </a:r>
            <a:r>
              <a:rPr lang="en-US" sz="2000" b="1" dirty="0"/>
              <a:t>optimal </a:t>
            </a:r>
            <a:r>
              <a:rPr lang="en-US" sz="2000" b="1" dirty="0" err="1"/>
              <a:t>enerji</a:t>
            </a:r>
            <a:r>
              <a:rPr lang="en-US" sz="2000" b="1" dirty="0"/>
              <a:t> </a:t>
            </a:r>
            <a:r>
              <a:rPr lang="en-US" sz="2000" b="1" dirty="0" err="1"/>
              <a:t>dağıtımını</a:t>
            </a:r>
            <a:r>
              <a:rPr lang="en-US" sz="2000" dirty="0"/>
              <a:t> </a:t>
            </a:r>
            <a:r>
              <a:rPr lang="en-US" sz="2000" dirty="0" err="1"/>
              <a:t>etkiler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kazancı</a:t>
            </a:r>
            <a:r>
              <a:rPr lang="en-US" sz="2000" dirty="0"/>
              <a:t> </a:t>
            </a:r>
            <a:r>
              <a:rPr lang="en-US" sz="2000" dirty="0" err="1"/>
              <a:t>düşürür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Tahmin</a:t>
            </a:r>
            <a:r>
              <a:rPr lang="en-US" sz="2000" b="1" dirty="0"/>
              <a:t> </a:t>
            </a:r>
            <a:r>
              <a:rPr lang="en-US" sz="2000" b="1" dirty="0" err="1"/>
              <a:t>doğruluğunun</a:t>
            </a:r>
            <a:r>
              <a:rPr lang="en-US" sz="2000" b="1" dirty="0"/>
              <a:t> </a:t>
            </a:r>
            <a:r>
              <a:rPr lang="en-US" sz="2000" b="1" dirty="0" err="1"/>
              <a:t>artırılması</a:t>
            </a:r>
            <a:r>
              <a:rPr lang="en-US" sz="2000" dirty="0"/>
              <a:t>,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sistemlerinin</a:t>
            </a:r>
            <a:r>
              <a:rPr lang="en-US" sz="2000" dirty="0"/>
              <a:t> </a:t>
            </a:r>
            <a:r>
              <a:rPr lang="en-US" sz="2000" dirty="0" err="1"/>
              <a:t>maliyet</a:t>
            </a:r>
            <a:r>
              <a:rPr lang="en-US" sz="2000" dirty="0"/>
              <a:t> </a:t>
            </a:r>
            <a:r>
              <a:rPr lang="en-US" sz="2000" dirty="0" err="1"/>
              <a:t>etkinliğini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kazanç</a:t>
            </a:r>
            <a:r>
              <a:rPr lang="en-US" sz="2000" dirty="0"/>
              <a:t> </a:t>
            </a:r>
            <a:r>
              <a:rPr lang="en-US" sz="2000" dirty="0" err="1"/>
              <a:t>optimizasyonunu</a:t>
            </a:r>
            <a:r>
              <a:rPr lang="en-US" sz="2000" dirty="0"/>
              <a:t> </a:t>
            </a:r>
            <a:r>
              <a:rPr lang="en-US" sz="2000" dirty="0" err="1"/>
              <a:t>iyileştirir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Tahminleme</a:t>
            </a:r>
            <a:r>
              <a:rPr lang="en-US" sz="2000" dirty="0"/>
              <a:t> </a:t>
            </a:r>
            <a:r>
              <a:rPr lang="en-US" sz="2000" dirty="0" err="1"/>
              <a:t>modellerinin</a:t>
            </a:r>
            <a:r>
              <a:rPr lang="en-US" sz="2000" dirty="0"/>
              <a:t> </a:t>
            </a:r>
            <a:r>
              <a:rPr lang="en-US" sz="2000" dirty="0" err="1"/>
              <a:t>geliştirilmesi</a:t>
            </a:r>
            <a:r>
              <a:rPr lang="en-US" sz="2000" dirty="0"/>
              <a:t>,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stratejilerinin</a:t>
            </a:r>
            <a:r>
              <a:rPr lang="en-US" sz="2000" dirty="0"/>
              <a:t> </a:t>
            </a:r>
            <a:r>
              <a:rPr lang="en-US" sz="2000" b="1" dirty="0" err="1"/>
              <a:t>kritik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unsuru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değerlendirilmelidir</a:t>
            </a:r>
            <a:r>
              <a:rPr lang="en-US" sz="2000" dirty="0"/>
              <a:t>.</a:t>
            </a:r>
            <a:endParaRPr lang="en-TR" sz="20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0CEE-A821-DEEF-E015-BB2033903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09AF9367-B2C0-EF15-36BA-43B3F7546F18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0A2BE9A6-B18D-4F72-F531-FC71C270DC0F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A8D31E85-706E-3080-55B2-F8F0AD2B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A104D-5046-4E5D-5474-250437727AE0}"/>
              </a:ext>
            </a:extLst>
          </p:cNvPr>
          <p:cNvSpPr txBox="1"/>
          <p:nvPr/>
        </p:nvSpPr>
        <p:spPr>
          <a:xfrm>
            <a:off x="525970" y="1209500"/>
            <a:ext cx="10904030" cy="42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</a:t>
            </a:r>
            <a:r>
              <a:rPr lang="tr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]Y. Liu, X. Wu, J. Du, Z. Song, and G. Wu, “Optimal sizing of a wind-energy storage system considering battery life,” Renew. Energy, vol. 147, pp. 2470–2483, 2020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</a:t>
            </a:r>
            <a:r>
              <a:rPr lang="tr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] D. Keles, ‘Chapter 14 - Introduction,’ in Europe’s Energy Transition, Academic Press, 2017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</a:t>
            </a:r>
            <a:r>
              <a:rPr lang="tr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]K. Dykes et al., “Opportunities for Research and Development of Hybrid Power Plants,” NREL/TP--5000- 75026, 2020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</a:t>
            </a:r>
            <a:r>
              <a:rPr lang="tr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4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] IRENA (2022), Grid codes for renewable powered systems, International Renewable Energy Agency, Abu Dhabi.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</a:t>
            </a:r>
            <a:r>
              <a:rPr lang="tr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5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]E. Bullich-Massagué, R. Ferrer-San-José, M. Aragüés-Peñalba, L. Serrano-Salamanca, C. Pacheco-Navas, and O. Gomis-Bellmunt, “Power plant control in large-scale photovoltaic plants: design, implementation and validation in a 9.4 MW photovoltaic plant,” IET Renew. Power Gener., vol. 10, no. 1, pp. 50–62, 2016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[6] Cabrera-Tobar, A., Massi Pavan, A., Petrone, G., &amp; Spagnuolo, G. (2022). A review of the optimization and control techniques in the presence of uncertainties for the energy management of Microgrids. Energies, 15(23), 9114.</a:t>
            </a:r>
          </a:p>
          <a:p>
            <a:pPr>
              <a:lnSpc>
                <a:spcPct val="150000"/>
              </a:lnSpc>
            </a:pP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[7] Hannan, M. A., Ker, P. J., Mansor, M., Lipu, M. H., Al-Shetwi, A. Q., Alghamdi, S. M., Begum, R. A., &amp; Tiong, S. K. (2023). Recent advancement of Energy Internet for Emerging Energy Management Technologies: Key features, potential applications, methods and open issues. </a:t>
            </a:r>
            <a:r>
              <a:rPr lang="en-TR" sz="1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Energy Reports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TR" sz="1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10</a:t>
            </a:r>
            <a:r>
              <a:rPr lang="en-TR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3970–3992 </a:t>
            </a:r>
          </a:p>
        </p:txBody>
      </p:sp>
    </p:spTree>
    <p:extLst>
      <p:ext uri="{BB962C8B-B14F-4D97-AF65-F5344CB8AC3E}">
        <p14:creationId xmlns:p14="http://schemas.microsoft.com/office/powerpoint/2010/main" val="398853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 Yönetim Sistemleri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Gerçekleştirilen Proje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EYS Amaçları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EYS Optimizasyon Teknikleri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Önerilen Yöntem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Simülasyon Senaryoları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Sonuçlar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DC6CC27D-E898-71A9-B529-5CFAB2FE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4772171" cy="69783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Enerji Yönetim Sistemleri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7EEFBB-78DE-813D-C9A3-D845E7F6F882}"/>
              </a:ext>
            </a:extLst>
          </p:cNvPr>
          <p:cNvSpPr txBox="1"/>
          <p:nvPr/>
        </p:nvSpPr>
        <p:spPr>
          <a:xfrm>
            <a:off x="547048" y="1377887"/>
            <a:ext cx="11644952" cy="461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Tanım</a:t>
            </a:r>
            <a:r>
              <a:rPr lang="en-US" sz="2200" dirty="0"/>
              <a:t>: </a:t>
            </a:r>
            <a:r>
              <a:rPr lang="en-US" sz="2200" dirty="0" err="1"/>
              <a:t>Enerji</a:t>
            </a:r>
            <a:r>
              <a:rPr lang="en-US" sz="2200" dirty="0"/>
              <a:t> </a:t>
            </a:r>
            <a:r>
              <a:rPr lang="en-US" sz="2200" dirty="0" err="1"/>
              <a:t>üretimini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tüketimini</a:t>
            </a:r>
            <a:r>
              <a:rPr lang="en-US" sz="2200" dirty="0"/>
              <a:t> </a:t>
            </a:r>
            <a:r>
              <a:rPr lang="en-US" sz="2200" dirty="0" err="1"/>
              <a:t>verimli</a:t>
            </a:r>
            <a:r>
              <a:rPr lang="en-US" sz="2200" dirty="0"/>
              <a:t>, </a:t>
            </a:r>
            <a:r>
              <a:rPr lang="en-US" sz="2200" dirty="0" err="1"/>
              <a:t>sistematik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sürdürülebilir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şekilde</a:t>
            </a:r>
            <a:r>
              <a:rPr lang="en-US" sz="2200" dirty="0"/>
              <a:t> </a:t>
            </a:r>
            <a:r>
              <a:rPr lang="en-US" sz="2200" dirty="0" err="1"/>
              <a:t>yönetmesini</a:t>
            </a:r>
            <a:r>
              <a:rPr lang="en-US" sz="2200" dirty="0"/>
              <a:t> </a:t>
            </a:r>
            <a:r>
              <a:rPr lang="en-US" sz="2200" dirty="0" err="1"/>
              <a:t>sağlayan</a:t>
            </a:r>
            <a:r>
              <a:rPr lang="en-US" sz="2200" dirty="0"/>
              <a:t> </a:t>
            </a:r>
            <a:r>
              <a:rPr lang="en-US" sz="2200" dirty="0" err="1"/>
              <a:t>yapı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Bu </a:t>
            </a:r>
            <a:r>
              <a:rPr lang="en-US" sz="2200" dirty="0" err="1"/>
              <a:t>yapıda</a:t>
            </a:r>
            <a:r>
              <a:rPr lang="en-US" sz="2200" dirty="0"/>
              <a:t> </a:t>
            </a:r>
            <a:r>
              <a:rPr lang="en-US" sz="2200" dirty="0" err="1"/>
              <a:t>güneş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rüzgar</a:t>
            </a:r>
            <a:r>
              <a:rPr lang="en-US" sz="2200" dirty="0"/>
              <a:t> </a:t>
            </a:r>
            <a:r>
              <a:rPr lang="en-US" sz="2200" dirty="0" err="1"/>
              <a:t>üretim</a:t>
            </a:r>
            <a:r>
              <a:rPr lang="en-US" sz="2200" dirty="0"/>
              <a:t> </a:t>
            </a:r>
            <a:r>
              <a:rPr lang="en-US" sz="2200" dirty="0" err="1"/>
              <a:t>santralleri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esnek</a:t>
            </a:r>
            <a:r>
              <a:rPr lang="en-US" sz="2200" dirty="0"/>
              <a:t> </a:t>
            </a:r>
            <a:r>
              <a:rPr lang="en-US" sz="2200" dirty="0" err="1"/>
              <a:t>olmayan</a:t>
            </a:r>
            <a:r>
              <a:rPr lang="en-US" sz="2200" dirty="0"/>
              <a:t> </a:t>
            </a:r>
            <a:r>
              <a:rPr lang="en-US" sz="2200" dirty="0" err="1"/>
              <a:t>üretim</a:t>
            </a:r>
            <a:r>
              <a:rPr lang="en-US" sz="2200" dirty="0"/>
              <a:t> </a:t>
            </a:r>
            <a:r>
              <a:rPr lang="en-US" sz="2200" dirty="0" err="1"/>
              <a:t>birimleri</a:t>
            </a:r>
            <a:r>
              <a:rPr lang="en-US" sz="2200" dirty="0"/>
              <a:t>, </a:t>
            </a:r>
            <a:r>
              <a:rPr lang="en-US" sz="2200" dirty="0" err="1"/>
              <a:t>dizel</a:t>
            </a:r>
            <a:r>
              <a:rPr lang="en-US" sz="2200" dirty="0"/>
              <a:t> </a:t>
            </a:r>
            <a:r>
              <a:rPr lang="en-US" sz="2200" dirty="0" err="1"/>
              <a:t>jeneratörler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esnek</a:t>
            </a:r>
            <a:r>
              <a:rPr lang="en-US" sz="2200" dirty="0"/>
              <a:t> </a:t>
            </a:r>
            <a:r>
              <a:rPr lang="en-US" sz="2200" dirty="0" err="1"/>
              <a:t>üretim</a:t>
            </a:r>
            <a:r>
              <a:rPr lang="en-US" sz="2200" dirty="0"/>
              <a:t> </a:t>
            </a:r>
            <a:r>
              <a:rPr lang="en-US" sz="2200" dirty="0" err="1"/>
              <a:t>birimleri</a:t>
            </a:r>
            <a:r>
              <a:rPr lang="en-US" sz="2200" dirty="0"/>
              <a:t>, </a:t>
            </a:r>
            <a:r>
              <a:rPr lang="en-US" sz="2200" dirty="0" err="1"/>
              <a:t>tüketim</a:t>
            </a:r>
            <a:r>
              <a:rPr lang="en-US" sz="2200" dirty="0"/>
              <a:t> </a:t>
            </a:r>
            <a:r>
              <a:rPr lang="en-US" sz="2200" dirty="0" err="1"/>
              <a:t>birimleri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enerji</a:t>
            </a:r>
            <a:r>
              <a:rPr lang="en-US" sz="2200" dirty="0"/>
              <a:t> </a:t>
            </a:r>
            <a:r>
              <a:rPr lang="en-US" sz="2200" dirty="0" err="1"/>
              <a:t>depolama</a:t>
            </a:r>
            <a:r>
              <a:rPr lang="en-US" sz="2200" dirty="0"/>
              <a:t> </a:t>
            </a:r>
            <a:r>
              <a:rPr lang="en-US" sz="2200" dirty="0" err="1"/>
              <a:t>sistemleri</a:t>
            </a:r>
            <a:r>
              <a:rPr lang="en-US" sz="2200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200" dirty="0"/>
              <a:t>Enerji İzleme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200" dirty="0"/>
              <a:t>Performans Analizleri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200" dirty="0"/>
              <a:t>Enerji Planlama ve Yönetim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200" dirty="0"/>
              <a:t>Üretim – Tüketim Tahmini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200" dirty="0"/>
              <a:t>Optimizasyon (Ekonomik fayda, maliyet, çevresel etki vs.)</a:t>
            </a:r>
          </a:p>
        </p:txBody>
      </p:sp>
    </p:spTree>
    <p:extLst>
      <p:ext uri="{BB962C8B-B14F-4D97-AF65-F5344CB8AC3E}">
        <p14:creationId xmlns:p14="http://schemas.microsoft.com/office/powerpoint/2010/main" val="346186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01A1-EC5A-732A-2899-E1C65BB5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8B2E3038-CB40-9213-666B-0A36B45B947D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E226A767-4587-A1F0-0BD2-12F925A6D8B0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E3C4123F-7409-3AC9-1E68-1531C772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Yenilenebilir Enerji ve Enerji Yönetim Sistemleri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BE9A6-AD26-BED5-0974-BA6F20213588}"/>
              </a:ext>
            </a:extLst>
          </p:cNvPr>
          <p:cNvSpPr txBox="1"/>
          <p:nvPr/>
        </p:nvSpPr>
        <p:spPr>
          <a:xfrm>
            <a:off x="525970" y="1626382"/>
            <a:ext cx="11644952" cy="281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🌍 </a:t>
            </a:r>
            <a:r>
              <a:rPr lang="en-US" sz="2400" dirty="0" err="1"/>
              <a:t>Yenilenebilir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santralleri</a:t>
            </a:r>
            <a:r>
              <a:rPr lang="en-US" sz="2400" dirty="0"/>
              <a:t>, </a:t>
            </a:r>
            <a:r>
              <a:rPr lang="en-US" sz="2400" dirty="0" err="1"/>
              <a:t>geleneksel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santrallerinin</a:t>
            </a:r>
            <a:r>
              <a:rPr lang="en-US" sz="2400" dirty="0"/>
              <a:t> </a:t>
            </a:r>
            <a:r>
              <a:rPr lang="en-US" sz="2400" dirty="0" err="1"/>
              <a:t>yerini</a:t>
            </a:r>
            <a:r>
              <a:rPr lang="en-US" sz="2400" dirty="0"/>
              <a:t> </a:t>
            </a:r>
            <a:r>
              <a:rPr lang="en-US" sz="2400" dirty="0" err="1"/>
              <a:t>almakta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☀️ </a:t>
            </a:r>
            <a:r>
              <a:rPr lang="en-US" sz="2400" dirty="0" err="1"/>
              <a:t>Güneş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rüzgâr</a:t>
            </a:r>
            <a:r>
              <a:rPr lang="en-US" sz="2400" dirty="0"/>
              <a:t> </a:t>
            </a:r>
            <a:r>
              <a:rPr lang="en-US" sz="2400" dirty="0" err="1"/>
              <a:t>enerjisi</a:t>
            </a:r>
            <a:r>
              <a:rPr lang="en-US" sz="2400" dirty="0"/>
              <a:t> </a:t>
            </a:r>
            <a:r>
              <a:rPr lang="en-US" sz="2400" dirty="0" err="1"/>
              <a:t>süreksiz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hava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rastlantısallığından</a:t>
            </a:r>
            <a:r>
              <a:rPr lang="en-US" sz="2400" dirty="0"/>
              <a:t> </a:t>
            </a:r>
            <a:r>
              <a:rPr lang="en-US" sz="2400" dirty="0" err="1"/>
              <a:t>etkilenmekte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🌤️ </a:t>
            </a:r>
            <a:r>
              <a:rPr lang="en-US" sz="2400" dirty="0" err="1"/>
              <a:t>Güneş</a:t>
            </a:r>
            <a:r>
              <a:rPr lang="en-US" sz="2400" dirty="0"/>
              <a:t> </a:t>
            </a:r>
            <a:r>
              <a:rPr lang="en-US" sz="2400" dirty="0" err="1"/>
              <a:t>enerjisi</a:t>
            </a:r>
            <a:r>
              <a:rPr lang="en-US" sz="2400" dirty="0"/>
              <a:t> </a:t>
            </a:r>
            <a:r>
              <a:rPr lang="en-US" sz="2400" dirty="0" err="1"/>
              <a:t>yalnızca</a:t>
            </a:r>
            <a:r>
              <a:rPr lang="en-US" sz="2400" dirty="0"/>
              <a:t> </a:t>
            </a:r>
            <a:r>
              <a:rPr lang="en-US" sz="2400" dirty="0" err="1"/>
              <a:t>gündüz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hava</a:t>
            </a:r>
            <a:r>
              <a:rPr lang="en-US" sz="2400" dirty="0"/>
              <a:t> </a:t>
            </a:r>
            <a:r>
              <a:rPr lang="en-US" sz="2400" dirty="0" err="1"/>
              <a:t>açıkken</a:t>
            </a:r>
            <a:r>
              <a:rPr lang="en-US" sz="2400" dirty="0"/>
              <a:t> </a:t>
            </a:r>
            <a:r>
              <a:rPr lang="en-US" sz="2400" dirty="0" err="1"/>
              <a:t>üretilebilmektedir</a:t>
            </a:r>
            <a:r>
              <a:rPr lang="en-US" sz="2400" dirty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🌬️ </a:t>
            </a:r>
            <a:r>
              <a:rPr lang="en-US" sz="2400" dirty="0" err="1"/>
              <a:t>Rüzgâr</a:t>
            </a:r>
            <a:r>
              <a:rPr lang="en-US" sz="2400" dirty="0"/>
              <a:t> </a:t>
            </a:r>
            <a:r>
              <a:rPr lang="en-US" sz="2400" dirty="0" err="1"/>
              <a:t>enerjisi</a:t>
            </a:r>
            <a:r>
              <a:rPr lang="en-US" sz="2400" dirty="0"/>
              <a:t>, </a:t>
            </a:r>
            <a:r>
              <a:rPr lang="en-US" sz="2400" dirty="0" err="1"/>
              <a:t>rüzgârın</a:t>
            </a:r>
            <a:r>
              <a:rPr lang="en-US" sz="2400" dirty="0"/>
              <a:t> </a:t>
            </a:r>
            <a:r>
              <a:rPr lang="en-US" sz="2400" dirty="0" err="1"/>
              <a:t>esmediği</a:t>
            </a:r>
            <a:r>
              <a:rPr lang="en-US" sz="2400" dirty="0"/>
              <a:t> </a:t>
            </a:r>
            <a:r>
              <a:rPr lang="en-US" sz="2400" dirty="0" err="1"/>
              <a:t>dönemlerde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yapamaz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🌦️ </a:t>
            </a:r>
            <a:r>
              <a:rPr lang="en-US" sz="2400" dirty="0" err="1"/>
              <a:t>Hava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belirsizlikleri</a:t>
            </a:r>
            <a:r>
              <a:rPr lang="en-US" sz="2400" dirty="0"/>
              <a:t>,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dengesizliklerine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açmaktadır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9361A-3825-8A62-7E71-2FB580ED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7B5523F8-3954-00D4-502C-263E5D1C6868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4C082C2F-CCF1-15F0-18E0-C3E25FCEBCB0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41EDCA53-97E5-0647-9A96-ADD02EA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Yenilenebilir Enerji ve Enerji Yönetim Sistemleri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736EC-5B83-8D26-80DD-101B08D7EE05}"/>
              </a:ext>
            </a:extLst>
          </p:cNvPr>
          <p:cNvSpPr txBox="1"/>
          <p:nvPr/>
        </p:nvSpPr>
        <p:spPr>
          <a:xfrm>
            <a:off x="525970" y="1451547"/>
            <a:ext cx="11644952" cy="336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⚡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yönetim</a:t>
            </a:r>
            <a:r>
              <a:rPr lang="en-US" sz="2400" dirty="0"/>
              <a:t> </a:t>
            </a:r>
            <a:r>
              <a:rPr lang="en-US" sz="2400" dirty="0" err="1"/>
              <a:t>sistemleri</a:t>
            </a:r>
            <a:r>
              <a:rPr lang="en-US" sz="2400" dirty="0"/>
              <a:t> </a:t>
            </a:r>
            <a:r>
              <a:rPr lang="en-US" sz="2400" dirty="0" err="1"/>
              <a:t>dengesizlikleri</a:t>
            </a:r>
            <a:r>
              <a:rPr lang="en-US" sz="2400" dirty="0"/>
              <a:t> </a:t>
            </a:r>
            <a:r>
              <a:rPr lang="en-US" sz="2400" dirty="0" err="1"/>
              <a:t>yönetmek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verimliliği</a:t>
            </a:r>
            <a:r>
              <a:rPr lang="en-US" sz="2400" dirty="0"/>
              <a:t> </a:t>
            </a:r>
            <a:r>
              <a:rPr lang="en-US" sz="2400" dirty="0" err="1"/>
              <a:t>artırmak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araç</a:t>
            </a:r>
            <a:r>
              <a:rPr lang="en-US" sz="2400" dirty="0"/>
              <a:t> </a:t>
            </a:r>
            <a:r>
              <a:rPr lang="en-US" sz="2400" dirty="0" err="1"/>
              <a:t>rolünde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🤖 </a:t>
            </a:r>
            <a:r>
              <a:rPr lang="en-US" sz="2400" dirty="0" err="1"/>
              <a:t>Tahmin</a:t>
            </a:r>
            <a:r>
              <a:rPr lang="en-US" sz="2400" dirty="0"/>
              <a:t> </a:t>
            </a:r>
            <a:r>
              <a:rPr lang="en-US" sz="2400" dirty="0" err="1"/>
              <a:t>algoritmaları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tüketiminin</a:t>
            </a:r>
            <a:r>
              <a:rPr lang="en-US" sz="2400" dirty="0"/>
              <a:t> </a:t>
            </a:r>
            <a:r>
              <a:rPr lang="en-US" sz="2400" dirty="0" err="1"/>
              <a:t>tahminlenmesi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📊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, </a:t>
            </a:r>
            <a:r>
              <a:rPr lang="en-US" sz="2400" dirty="0" err="1"/>
              <a:t>tüketim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depolama</a:t>
            </a:r>
            <a:r>
              <a:rPr lang="en-US" sz="2400" dirty="0"/>
              <a:t> </a:t>
            </a:r>
            <a:r>
              <a:rPr lang="en-US" sz="2400" dirty="0" err="1"/>
              <a:t>varlıklarını</a:t>
            </a:r>
            <a:r>
              <a:rPr lang="en-US" sz="2400" dirty="0"/>
              <a:t> </a:t>
            </a:r>
            <a:r>
              <a:rPr lang="en-US" sz="2400" dirty="0" err="1"/>
              <a:t>tahminlere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optimizasyonu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📅 </a:t>
            </a:r>
            <a:r>
              <a:rPr lang="en-US" sz="2400" dirty="0"/>
              <a:t>Optimum </a:t>
            </a:r>
            <a:r>
              <a:rPr lang="en-US" sz="2400" dirty="0" err="1"/>
              <a:t>çalışma</a:t>
            </a:r>
            <a:r>
              <a:rPr lang="en-US" sz="2400" dirty="0"/>
              <a:t> </a:t>
            </a:r>
            <a:r>
              <a:rPr lang="en-US" sz="2400" dirty="0" err="1"/>
              <a:t>takvimlerinin</a:t>
            </a:r>
            <a:r>
              <a:rPr lang="en-US" sz="2400" dirty="0"/>
              <a:t> </a:t>
            </a:r>
            <a:r>
              <a:rPr lang="en-US" sz="2400" dirty="0" err="1"/>
              <a:t>belirlenmesi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400" dirty="0"/>
              <a:t>🎯 </a:t>
            </a:r>
            <a:r>
              <a:rPr lang="en-US" sz="2400" dirty="0" err="1"/>
              <a:t>Tahmin</a:t>
            </a:r>
            <a:r>
              <a:rPr lang="en-US" sz="2400" dirty="0"/>
              <a:t> </a:t>
            </a:r>
            <a:r>
              <a:rPr lang="en-US" sz="2400" dirty="0" err="1"/>
              <a:t>sapmalarının</a:t>
            </a:r>
            <a:r>
              <a:rPr lang="en-US" sz="2400" dirty="0"/>
              <a:t> </a:t>
            </a:r>
            <a:r>
              <a:rPr lang="en-US" sz="2400" dirty="0" err="1"/>
              <a:t>etkili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yönetilmesi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63712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D903E-B097-41A5-4E58-56D621BEB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AF8FC791-ED01-1DBE-AD80-4762C699DCC5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E89CBBAE-A361-16E3-2A62-A6BDE629F9B7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2DBCAC06-66B7-19B0-6E52-E2F47EAB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Gerçekleştirilen Proje Amacı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68401-96EF-1B3F-FFDB-C65A5D21735A}"/>
              </a:ext>
            </a:extLst>
          </p:cNvPr>
          <p:cNvSpPr txBox="1"/>
          <p:nvPr/>
        </p:nvSpPr>
        <p:spPr>
          <a:xfrm>
            <a:off x="525970" y="1451547"/>
            <a:ext cx="11644952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Yenilenebilir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kaynaklarının</a:t>
            </a:r>
            <a:r>
              <a:rPr lang="en-US" sz="2400" dirty="0"/>
              <a:t> </a:t>
            </a:r>
            <a:r>
              <a:rPr lang="en-US" sz="2400" dirty="0" err="1"/>
              <a:t>entegrasyonu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dengesizliklerini</a:t>
            </a:r>
            <a:r>
              <a:rPr lang="en-US" sz="2400" dirty="0"/>
              <a:t> </a:t>
            </a:r>
            <a:r>
              <a:rPr lang="en-US" sz="2400" dirty="0" err="1"/>
              <a:t>yönetmek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Sistemin</a:t>
            </a:r>
            <a:r>
              <a:rPr lang="en-US" sz="2400" dirty="0"/>
              <a:t> optimum </a:t>
            </a:r>
            <a:r>
              <a:rPr lang="en-US" sz="2400" dirty="0" err="1"/>
              <a:t>takvimlenmesini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verimliliğini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enerjinin</a:t>
            </a:r>
            <a:r>
              <a:rPr lang="en-US" sz="2400" dirty="0"/>
              <a:t> </a:t>
            </a:r>
            <a:r>
              <a:rPr lang="en-US" sz="2400" dirty="0" err="1"/>
              <a:t>sürekliliğini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Etkili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yönetimi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r>
              <a:rPr lang="en-US" sz="2400" dirty="0"/>
              <a:t> </a:t>
            </a:r>
            <a:r>
              <a:rPr lang="en-US" sz="2400" dirty="0" err="1"/>
              <a:t>amacıyla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“1501 - TÜBİTAK Sanayi </a:t>
            </a:r>
            <a:r>
              <a:rPr lang="en-US" sz="2400" dirty="0" err="1"/>
              <a:t>Ar</a:t>
            </a:r>
            <a:r>
              <a:rPr lang="en-US" sz="2400" dirty="0"/>
              <a:t>-Ge </a:t>
            </a:r>
            <a:r>
              <a:rPr lang="en-US" sz="2400" dirty="0" err="1"/>
              <a:t>Projeleri</a:t>
            </a:r>
            <a:r>
              <a:rPr lang="en-US" sz="2400" dirty="0"/>
              <a:t> </a:t>
            </a:r>
            <a:r>
              <a:rPr lang="en-US" sz="2400" dirty="0" err="1"/>
              <a:t>Destekleme</a:t>
            </a:r>
            <a:r>
              <a:rPr lang="en-US" sz="2400" dirty="0"/>
              <a:t> </a:t>
            </a:r>
            <a:r>
              <a:rPr lang="en-US" sz="2400" dirty="0" err="1"/>
              <a:t>Programı</a:t>
            </a:r>
            <a:r>
              <a:rPr lang="en-US" sz="2400" dirty="0"/>
              <a:t>”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desteklenen</a:t>
            </a:r>
            <a:r>
              <a:rPr lang="en-US" sz="2400" dirty="0"/>
              <a:t> “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Fiyatlı</a:t>
            </a:r>
            <a:r>
              <a:rPr lang="en-US" sz="2400" dirty="0"/>
              <a:t> </a:t>
            </a:r>
            <a:r>
              <a:rPr lang="en-US" sz="2400" dirty="0" err="1"/>
              <a:t>Varlıkların</a:t>
            </a:r>
            <a:r>
              <a:rPr lang="en-US" sz="2400" dirty="0"/>
              <a:t> </a:t>
            </a:r>
            <a:r>
              <a:rPr lang="en-US" sz="2400" dirty="0" err="1"/>
              <a:t>Enerji</a:t>
            </a:r>
            <a:r>
              <a:rPr lang="en-US" sz="2400" dirty="0"/>
              <a:t> </a:t>
            </a:r>
            <a:r>
              <a:rPr lang="en-US" sz="2400" dirty="0" err="1"/>
              <a:t>Ticareti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Optimize </a:t>
            </a:r>
            <a:r>
              <a:rPr lang="en-US" sz="2400" dirty="0" err="1"/>
              <a:t>Varlık</a:t>
            </a:r>
            <a:r>
              <a:rPr lang="en-US" sz="2400" dirty="0"/>
              <a:t> </a:t>
            </a:r>
            <a:r>
              <a:rPr lang="en-US" sz="2400" dirty="0" err="1"/>
              <a:t>Yönetimi</a:t>
            </a:r>
            <a:r>
              <a:rPr lang="en-US" sz="2400" dirty="0"/>
              <a:t> </a:t>
            </a:r>
            <a:r>
              <a:rPr lang="en-US" sz="2400" dirty="0" err="1"/>
              <a:t>Platformu</a:t>
            </a:r>
            <a:r>
              <a:rPr lang="en-US" sz="2400" dirty="0"/>
              <a:t> </a:t>
            </a:r>
            <a:r>
              <a:rPr lang="en-US" sz="2400" dirty="0" err="1"/>
              <a:t>Geliştirilmesi</a:t>
            </a:r>
            <a:r>
              <a:rPr lang="en-US" sz="2400" dirty="0"/>
              <a:t>” </a:t>
            </a:r>
            <a:r>
              <a:rPr lang="en-US" sz="2400" dirty="0" err="1"/>
              <a:t>projesi</a:t>
            </a:r>
            <a:r>
              <a:rPr lang="en-US" sz="2400" dirty="0"/>
              <a:t> </a:t>
            </a:r>
            <a:r>
              <a:rPr lang="en-US" sz="2400" dirty="0" err="1"/>
              <a:t>hayata</a:t>
            </a:r>
            <a:r>
              <a:rPr lang="en-US" sz="2400" dirty="0"/>
              <a:t> </a:t>
            </a:r>
            <a:r>
              <a:rPr lang="en-US" sz="2400" dirty="0" err="1"/>
              <a:t>geçirilmiştir</a:t>
            </a:r>
            <a:r>
              <a:rPr lang="en-US" sz="2400" dirty="0"/>
              <a:t>.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23441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E0839-91DE-3135-74B7-48ED41F92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CB62A855-BAD2-0BC6-9D9C-2722B9E1A4FC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31D12A48-D077-749A-D73A-5BB81DDEF132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9ED6733E-6D26-7777-2585-FF8489D0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EYS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Amaçları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35DCF-16A4-6014-B3A9-4CB343733860}"/>
              </a:ext>
            </a:extLst>
          </p:cNvPr>
          <p:cNvSpPr txBox="1"/>
          <p:nvPr/>
        </p:nvSpPr>
        <p:spPr>
          <a:xfrm>
            <a:off x="525970" y="1451547"/>
            <a:ext cx="11644952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Maliyet</a:t>
            </a:r>
            <a:r>
              <a:rPr lang="en-US" sz="2400" b="1" dirty="0"/>
              <a:t> </a:t>
            </a:r>
            <a:r>
              <a:rPr lang="en-US" sz="2400" b="1" dirty="0" err="1"/>
              <a:t>Optimizasyonu</a:t>
            </a:r>
            <a:r>
              <a:rPr lang="en-US" sz="2400" dirty="0"/>
              <a:t>: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maliyetlerini</a:t>
            </a:r>
            <a:r>
              <a:rPr lang="en-US" sz="2400" dirty="0"/>
              <a:t> </a:t>
            </a:r>
            <a:r>
              <a:rPr lang="en-US" sz="2400" dirty="0" err="1"/>
              <a:t>azaltmak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yapılandırma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optimizasyonu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Kapasite</a:t>
            </a:r>
            <a:r>
              <a:rPr lang="en-US" sz="2400" b="1" dirty="0"/>
              <a:t> </a:t>
            </a:r>
            <a:r>
              <a:rPr lang="en-US" sz="2400" b="1" dirty="0" err="1"/>
              <a:t>Optimizasyonu</a:t>
            </a:r>
            <a:r>
              <a:rPr lang="en-US" sz="2400" dirty="0"/>
              <a:t>: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verimliliğini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ömrünü</a:t>
            </a:r>
            <a:r>
              <a:rPr lang="en-US" sz="2400" dirty="0"/>
              <a:t> </a:t>
            </a:r>
            <a:r>
              <a:rPr lang="en-US" sz="2400" dirty="0" err="1"/>
              <a:t>maksimize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, </a:t>
            </a:r>
            <a:r>
              <a:rPr lang="en-US" sz="2400" dirty="0" err="1"/>
              <a:t>performans</a:t>
            </a:r>
            <a:r>
              <a:rPr lang="en-US" sz="2400" dirty="0"/>
              <a:t> </a:t>
            </a:r>
            <a:r>
              <a:rPr lang="en-US" sz="2400" dirty="0" err="1"/>
              <a:t>kaybını</a:t>
            </a:r>
            <a:r>
              <a:rPr lang="en-US" sz="2400" dirty="0"/>
              <a:t> </a:t>
            </a:r>
            <a:r>
              <a:rPr lang="en-US" sz="2400" dirty="0" err="1"/>
              <a:t>azaltmak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sürdürülebilirliği</a:t>
            </a:r>
            <a:r>
              <a:rPr lang="en-US" sz="2400" dirty="0"/>
              <a:t> </a:t>
            </a:r>
            <a:r>
              <a:rPr lang="en-US" sz="2400" dirty="0" err="1"/>
              <a:t>optimizasyonu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Güç</a:t>
            </a:r>
            <a:r>
              <a:rPr lang="en-US" sz="2400" b="1" dirty="0"/>
              <a:t> </a:t>
            </a:r>
            <a:r>
              <a:rPr lang="en-US" sz="2400" b="1" dirty="0" err="1"/>
              <a:t>Kalitesi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Güç</a:t>
            </a:r>
            <a:r>
              <a:rPr lang="en-US" sz="2400" b="1" dirty="0"/>
              <a:t> </a:t>
            </a:r>
            <a:r>
              <a:rPr lang="en-US" sz="2400" b="1" dirty="0" err="1"/>
              <a:t>Akışı</a:t>
            </a:r>
            <a:r>
              <a:rPr lang="en-US" sz="2400" b="1" dirty="0"/>
              <a:t> </a:t>
            </a:r>
            <a:r>
              <a:rPr lang="en-US" sz="2400" b="1" dirty="0" err="1"/>
              <a:t>Optimizasyonu</a:t>
            </a:r>
            <a:r>
              <a:rPr lang="en-US" sz="2400" dirty="0"/>
              <a:t>: </a:t>
            </a:r>
            <a:r>
              <a:rPr lang="en-US" sz="2400" dirty="0" err="1"/>
              <a:t>Gerilim</a:t>
            </a:r>
            <a:r>
              <a:rPr lang="en-US" sz="2400" dirty="0"/>
              <a:t> </a:t>
            </a:r>
            <a:r>
              <a:rPr lang="en-US" sz="2400" dirty="0" err="1"/>
              <a:t>dalgalanmalarını</a:t>
            </a:r>
            <a:r>
              <a:rPr lang="en-US" sz="2400" dirty="0"/>
              <a:t>,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değişimlerini</a:t>
            </a:r>
            <a:r>
              <a:rPr lang="en-US" sz="2400" dirty="0"/>
              <a:t> </a:t>
            </a:r>
            <a:r>
              <a:rPr lang="en-US" sz="2400" dirty="0" err="1"/>
              <a:t>düzeltmek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güç</a:t>
            </a:r>
            <a:r>
              <a:rPr lang="en-US" sz="2400" dirty="0"/>
              <a:t> </a:t>
            </a:r>
            <a:r>
              <a:rPr lang="en-US" sz="2400" dirty="0" err="1"/>
              <a:t>akışını</a:t>
            </a:r>
            <a:r>
              <a:rPr lang="en-US" sz="2400" dirty="0"/>
              <a:t> </a:t>
            </a:r>
            <a:r>
              <a:rPr lang="en-US" sz="2400" dirty="0" err="1"/>
              <a:t>dengelemek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optimizasyon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İşletme</a:t>
            </a:r>
            <a:r>
              <a:rPr lang="en-US" sz="2400" b="1" dirty="0"/>
              <a:t> Kar </a:t>
            </a:r>
            <a:r>
              <a:rPr lang="en-US" sz="2400" b="1" dirty="0" err="1"/>
              <a:t>Maksimizasyonu</a:t>
            </a:r>
            <a:r>
              <a:rPr lang="en-US" sz="2400" dirty="0"/>
              <a:t>:  </a:t>
            </a:r>
            <a:r>
              <a:rPr lang="en-US" sz="2400" dirty="0" err="1"/>
              <a:t>Sistemde</a:t>
            </a:r>
            <a:r>
              <a:rPr lang="en-US" sz="2400" dirty="0"/>
              <a:t> </a:t>
            </a:r>
            <a:r>
              <a:rPr lang="en-US" sz="2400" dirty="0" err="1"/>
              <a:t>enerjinin</a:t>
            </a:r>
            <a:r>
              <a:rPr lang="en-US" sz="2400" dirty="0"/>
              <a:t> </a:t>
            </a:r>
            <a:r>
              <a:rPr lang="en-US" sz="2400" dirty="0" err="1"/>
              <a:t>piyasa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koşullarına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planlanmasıyla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gider</a:t>
            </a:r>
            <a:r>
              <a:rPr lang="en-US" sz="2400" dirty="0"/>
              <a:t> </a:t>
            </a:r>
            <a:r>
              <a:rPr lang="en-US" sz="2400" dirty="0" err="1"/>
              <a:t>optimizasyonu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177422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9C93-15B0-0D48-B222-53F009B6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590EC139-644D-D39A-12E7-9F1BA71DC495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BE295CD6-CE55-9745-6368-EEAE4B33BCCC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89A702AF-E28F-2BB1-76A0-F80C5DD0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EYS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Optimizasyon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Teknikleri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40" descr="A diagram of a company  Description automatically generated">
            <a:extLst>
              <a:ext uri="{FF2B5EF4-FFF2-40B4-BE49-F238E27FC236}">
                <a16:creationId xmlns:a16="http://schemas.microsoft.com/office/drawing/2014/main" id="{106B5AEC-54A9-C4F0-EE6D-386C1916C17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765" y="1111081"/>
            <a:ext cx="5576308" cy="55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1F12-B3DD-6FEB-5F28-3D2C856DD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02AD71B5-867D-C6A5-3761-6B89A7C04D99}"/>
              </a:ext>
            </a:extLst>
          </p:cNvPr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>
            <a:extLst>
              <a:ext uri="{FF2B5EF4-FFF2-40B4-BE49-F238E27FC236}">
                <a16:creationId xmlns:a16="http://schemas.microsoft.com/office/drawing/2014/main" id="{C33176D8-0CC2-5E32-0FDB-04F85AB98CFB}"/>
              </a:ext>
            </a:extLst>
          </p:cNvPr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474F1B36-47CF-65AD-848E-F8EDFA13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8685265" cy="697832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Önerilen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B6B6C-CF44-AA4F-994E-7844FC338CAA}"/>
              </a:ext>
            </a:extLst>
          </p:cNvPr>
          <p:cNvSpPr txBox="1"/>
          <p:nvPr/>
        </p:nvSpPr>
        <p:spPr>
          <a:xfrm>
            <a:off x="525970" y="1209500"/>
            <a:ext cx="11644952" cy="461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/>
              <a:t>Yöntem</a:t>
            </a:r>
            <a:r>
              <a:rPr lang="en-US" sz="2200" dirty="0"/>
              <a:t>: </a:t>
            </a:r>
            <a:r>
              <a:rPr lang="en-US" sz="2200" dirty="0" err="1"/>
              <a:t>Rastgeleliği</a:t>
            </a:r>
            <a:r>
              <a:rPr lang="en-US" sz="2200" dirty="0"/>
              <a:t> </a:t>
            </a:r>
            <a:r>
              <a:rPr lang="en-US" sz="2200" dirty="0" err="1"/>
              <a:t>göz</a:t>
            </a:r>
            <a:r>
              <a:rPr lang="en-US" sz="2200" dirty="0"/>
              <a:t> </a:t>
            </a:r>
            <a:r>
              <a:rPr lang="en-US" sz="2200" dirty="0" err="1"/>
              <a:t>önüne</a:t>
            </a:r>
            <a:r>
              <a:rPr lang="en-US" sz="2200" dirty="0"/>
              <a:t> </a:t>
            </a:r>
            <a:r>
              <a:rPr lang="en-US" sz="2200" dirty="0" err="1"/>
              <a:t>almak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b="1" dirty="0" err="1"/>
              <a:t>Stokastik</a:t>
            </a:r>
            <a:r>
              <a:rPr lang="en-US" sz="2200" b="1" dirty="0"/>
              <a:t> </a:t>
            </a:r>
            <a:r>
              <a:rPr lang="en-US" sz="2200" b="1" dirty="0" err="1"/>
              <a:t>Doğrusal</a:t>
            </a:r>
            <a:r>
              <a:rPr lang="en-US" sz="2200" b="1" dirty="0"/>
              <a:t> </a:t>
            </a:r>
            <a:r>
              <a:rPr lang="en-US" sz="2200" b="1" dirty="0" err="1"/>
              <a:t>Programlama</a:t>
            </a:r>
            <a:r>
              <a:rPr lang="en-US" sz="2200" dirty="0"/>
              <a:t> </a:t>
            </a:r>
            <a:r>
              <a:rPr lang="en-US" sz="2200" dirty="0" err="1"/>
              <a:t>yöntemi</a:t>
            </a:r>
            <a:r>
              <a:rPr lang="en-US" sz="2200" dirty="0"/>
              <a:t> </a:t>
            </a:r>
            <a:r>
              <a:rPr lang="en-US" sz="2200" dirty="0" err="1"/>
              <a:t>kullanılmıştır</a:t>
            </a:r>
            <a:r>
              <a:rPr lang="en-US" sz="22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Monte Carlo </a:t>
            </a:r>
            <a:r>
              <a:rPr lang="en-US" sz="2200" b="1" dirty="0" err="1"/>
              <a:t>Örneklemesi</a:t>
            </a:r>
            <a:r>
              <a:rPr lang="en-US" sz="2200" dirty="0"/>
              <a:t>: </a:t>
            </a:r>
            <a:r>
              <a:rPr lang="en-US" sz="2200" dirty="0" err="1"/>
              <a:t>Stokastik</a:t>
            </a:r>
            <a:r>
              <a:rPr lang="en-US" sz="2200" dirty="0"/>
              <a:t> </a:t>
            </a:r>
            <a:r>
              <a:rPr lang="en-US" sz="2200" dirty="0" err="1"/>
              <a:t>tahminler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Monte Carlo </a:t>
            </a:r>
            <a:r>
              <a:rPr lang="en-US" sz="2200" dirty="0" err="1"/>
              <a:t>örneklemesi</a:t>
            </a:r>
            <a:r>
              <a:rPr lang="en-US" sz="2200" dirty="0"/>
              <a:t> </a:t>
            </a:r>
            <a:r>
              <a:rPr lang="en-US" sz="2200" dirty="0" err="1"/>
              <a:t>yapılarak</a:t>
            </a:r>
            <a:r>
              <a:rPr lang="en-US" sz="2200" dirty="0"/>
              <a:t> </a:t>
            </a:r>
            <a:r>
              <a:rPr lang="en-US" sz="2200" dirty="0" err="1"/>
              <a:t>optimizasyon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veri</a:t>
            </a:r>
            <a:r>
              <a:rPr lang="en-US" sz="2200" dirty="0"/>
              <a:t> </a:t>
            </a:r>
            <a:r>
              <a:rPr lang="en-US" sz="2200" dirty="0" err="1"/>
              <a:t>sağlanmıştır</a:t>
            </a:r>
            <a:r>
              <a:rPr lang="en-US" sz="22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/>
              <a:t>Örnek</a:t>
            </a:r>
            <a:r>
              <a:rPr lang="en-US" sz="2200" b="1" dirty="0"/>
              <a:t> </a:t>
            </a:r>
            <a:r>
              <a:rPr lang="en-US" sz="2200" b="1" dirty="0" err="1"/>
              <a:t>Ortalama</a:t>
            </a:r>
            <a:r>
              <a:rPr lang="en-US" sz="2200" b="1" dirty="0"/>
              <a:t> </a:t>
            </a:r>
            <a:r>
              <a:rPr lang="en-US" sz="2200" b="1" dirty="0" err="1"/>
              <a:t>Kestirimi</a:t>
            </a:r>
            <a:r>
              <a:rPr lang="en-US" sz="2200" b="1" dirty="0"/>
              <a:t> (Sample Average Approximation - SAA)</a:t>
            </a:r>
            <a:r>
              <a:rPr lang="en-US" sz="2200" dirty="0"/>
              <a:t>: </a:t>
            </a:r>
            <a:r>
              <a:rPr lang="en-US" sz="2200" dirty="0" err="1"/>
              <a:t>Stokastik</a:t>
            </a:r>
            <a:r>
              <a:rPr lang="en-US" sz="2200" dirty="0"/>
              <a:t> </a:t>
            </a:r>
            <a:r>
              <a:rPr lang="en-US" sz="2200" dirty="0" err="1"/>
              <a:t>problemin</a:t>
            </a:r>
            <a:r>
              <a:rPr lang="en-US" sz="2200" dirty="0"/>
              <a:t> </a:t>
            </a:r>
            <a:r>
              <a:rPr lang="en-US" sz="2200" dirty="0" err="1"/>
              <a:t>çözümünde</a:t>
            </a:r>
            <a:r>
              <a:rPr lang="en-US" sz="2200" dirty="0"/>
              <a:t> SAA </a:t>
            </a:r>
            <a:r>
              <a:rPr lang="en-US" sz="2200" dirty="0" err="1"/>
              <a:t>metodu</a:t>
            </a:r>
            <a:r>
              <a:rPr lang="en-US" sz="2200" dirty="0"/>
              <a:t> </a:t>
            </a:r>
            <a:r>
              <a:rPr lang="en-US" sz="2200" dirty="0" err="1"/>
              <a:t>uygulanmıştır</a:t>
            </a:r>
            <a:r>
              <a:rPr lang="en-US" sz="2200" dirty="0"/>
              <a:t>. Bu </a:t>
            </a:r>
            <a:r>
              <a:rPr lang="en-US" sz="2200" dirty="0" err="1"/>
              <a:t>yöntemde</a:t>
            </a:r>
            <a:r>
              <a:rPr lang="en-US" sz="2200" dirty="0"/>
              <a:t>, </a:t>
            </a:r>
            <a:r>
              <a:rPr lang="en-US" sz="2200" dirty="0" err="1"/>
              <a:t>rastgele</a:t>
            </a:r>
            <a:r>
              <a:rPr lang="en-US" sz="2200" dirty="0"/>
              <a:t> </a:t>
            </a:r>
            <a:r>
              <a:rPr lang="en-US" sz="2200" dirty="0" err="1"/>
              <a:t>örnekler</a:t>
            </a:r>
            <a:r>
              <a:rPr lang="en-US" sz="2200" dirty="0"/>
              <a:t> </a:t>
            </a:r>
            <a:r>
              <a:rPr lang="en-US" sz="2200" dirty="0" err="1"/>
              <a:t>alarak</a:t>
            </a:r>
            <a:r>
              <a:rPr lang="en-US" sz="2200" dirty="0"/>
              <a:t> </a:t>
            </a:r>
            <a:r>
              <a:rPr lang="en-US" sz="2200" dirty="0" err="1"/>
              <a:t>gerçekleşmeler</a:t>
            </a:r>
            <a:r>
              <a:rPr lang="en-US" sz="2200" dirty="0"/>
              <a:t> </a:t>
            </a:r>
            <a:r>
              <a:rPr lang="en-US" sz="2200" dirty="0" err="1"/>
              <a:t>üretilmiş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/>
              <a:t>örnekler</a:t>
            </a:r>
            <a:r>
              <a:rPr lang="en-US" sz="2200" dirty="0"/>
              <a:t> </a:t>
            </a:r>
            <a:r>
              <a:rPr lang="en-US" sz="2200" dirty="0" err="1"/>
              <a:t>stokastik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</a:t>
            </a:r>
            <a:r>
              <a:rPr lang="en-US" sz="2200" dirty="0" err="1"/>
              <a:t>dahil</a:t>
            </a:r>
            <a:r>
              <a:rPr lang="en-US" sz="2200" dirty="0"/>
              <a:t> </a:t>
            </a:r>
            <a:r>
              <a:rPr lang="en-US" sz="2200" dirty="0" err="1"/>
              <a:t>edilerek</a:t>
            </a:r>
            <a:r>
              <a:rPr lang="en-US" sz="2200" dirty="0"/>
              <a:t> </a:t>
            </a:r>
            <a:r>
              <a:rPr lang="en-US" sz="2200" dirty="0" err="1"/>
              <a:t>problemin</a:t>
            </a:r>
            <a:r>
              <a:rPr lang="en-US" sz="2200" dirty="0"/>
              <a:t> </a:t>
            </a:r>
            <a:r>
              <a:rPr lang="en-US" sz="2200" dirty="0" err="1"/>
              <a:t>deterministik</a:t>
            </a:r>
            <a:r>
              <a:rPr lang="en-US" sz="2200" dirty="0"/>
              <a:t> </a:t>
            </a:r>
            <a:r>
              <a:rPr lang="en-US" sz="2200" dirty="0" err="1"/>
              <a:t>eşleniği</a:t>
            </a:r>
            <a:r>
              <a:rPr lang="en-US" sz="2200" dirty="0"/>
              <a:t> </a:t>
            </a:r>
            <a:r>
              <a:rPr lang="en-US" sz="2200" dirty="0" err="1"/>
              <a:t>elde</a:t>
            </a:r>
            <a:r>
              <a:rPr lang="en-US" sz="2200" dirty="0"/>
              <a:t> </a:t>
            </a:r>
            <a:r>
              <a:rPr lang="en-US" sz="2200" dirty="0" err="1"/>
              <a:t>edilmiştir</a:t>
            </a:r>
            <a:r>
              <a:rPr lang="en-US" sz="2200" dirty="0"/>
              <a:t>. Bu </a:t>
            </a:r>
            <a:r>
              <a:rPr lang="en-US" sz="2200" dirty="0" err="1"/>
              <a:t>sayede</a:t>
            </a:r>
            <a:r>
              <a:rPr lang="en-US" sz="2200" dirty="0"/>
              <a:t> </a:t>
            </a:r>
            <a:r>
              <a:rPr lang="en-US" sz="2200" dirty="0" err="1"/>
              <a:t>matematiksel</a:t>
            </a:r>
            <a:r>
              <a:rPr lang="en-US" sz="2200" dirty="0"/>
              <a:t> model </a:t>
            </a:r>
            <a:r>
              <a:rPr lang="en-US" sz="2200" dirty="0" err="1"/>
              <a:t>çözücülerine</a:t>
            </a:r>
            <a:r>
              <a:rPr lang="en-US" sz="2200" dirty="0"/>
              <a:t> </a:t>
            </a:r>
            <a:r>
              <a:rPr lang="en-US" sz="2200" dirty="0" err="1"/>
              <a:t>girdi</a:t>
            </a:r>
            <a:r>
              <a:rPr lang="en-US" sz="2200" dirty="0"/>
              <a:t> </a:t>
            </a:r>
            <a:r>
              <a:rPr lang="en-US" sz="2200" dirty="0" err="1"/>
              <a:t>olabilecek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model </a:t>
            </a:r>
            <a:r>
              <a:rPr lang="en-US" sz="2200" dirty="0" err="1"/>
              <a:t>elde</a:t>
            </a:r>
            <a:r>
              <a:rPr lang="en-US" sz="2200" dirty="0"/>
              <a:t> </a:t>
            </a:r>
            <a:r>
              <a:rPr lang="en-US" sz="2200" dirty="0" err="1"/>
              <a:t>edilmektedir</a:t>
            </a:r>
            <a:r>
              <a:rPr lang="en-US" sz="2200" dirty="0"/>
              <a:t>. Bu </a:t>
            </a:r>
            <a:r>
              <a:rPr lang="en-US" sz="2200" dirty="0" err="1"/>
              <a:t>yöntemde</a:t>
            </a:r>
            <a:r>
              <a:rPr lang="en-US" sz="2200" dirty="0"/>
              <a:t> </a:t>
            </a:r>
            <a:r>
              <a:rPr lang="en-US" sz="2200" dirty="0" err="1"/>
              <a:t>örnek</a:t>
            </a:r>
            <a:r>
              <a:rPr lang="en-US" sz="2200" dirty="0"/>
              <a:t> </a:t>
            </a:r>
            <a:r>
              <a:rPr lang="en-US" sz="2200" dirty="0" err="1"/>
              <a:t>sayısı</a:t>
            </a:r>
            <a:r>
              <a:rPr lang="en-US" sz="2200" dirty="0"/>
              <a:t> (</a:t>
            </a:r>
            <a:r>
              <a:rPr lang="en-US" sz="2200" dirty="0" err="1"/>
              <a:t>senaryo</a:t>
            </a:r>
            <a:r>
              <a:rPr lang="en-US" sz="2200" dirty="0"/>
              <a:t> </a:t>
            </a:r>
            <a:r>
              <a:rPr lang="en-US" sz="2200" dirty="0" err="1"/>
              <a:t>sayısı</a:t>
            </a:r>
            <a:r>
              <a:rPr lang="en-US" sz="2200" dirty="0"/>
              <a:t>) </a:t>
            </a:r>
            <a:r>
              <a:rPr lang="en-US" sz="2200" dirty="0" err="1"/>
              <a:t>arttıkça</a:t>
            </a:r>
            <a:r>
              <a:rPr lang="en-US" sz="2200" dirty="0"/>
              <a:t> optimum </a:t>
            </a:r>
            <a:r>
              <a:rPr lang="en-US" sz="2200" dirty="0" err="1"/>
              <a:t>çözüme</a:t>
            </a:r>
            <a:r>
              <a:rPr lang="en-US" sz="2200" dirty="0"/>
              <a:t> </a:t>
            </a:r>
            <a:r>
              <a:rPr lang="en-US" sz="2200" dirty="0" err="1"/>
              <a:t>yaklaşılmaktadır</a:t>
            </a:r>
            <a:r>
              <a:rPr lang="en-US" sz="2200" dirty="0"/>
              <a:t>. </a:t>
            </a:r>
            <a:endParaRPr lang="en-TR" sz="2200" dirty="0"/>
          </a:p>
        </p:txBody>
      </p:sp>
    </p:spTree>
    <p:extLst>
      <p:ext uri="{BB962C8B-B14F-4D97-AF65-F5344CB8AC3E}">
        <p14:creationId xmlns:p14="http://schemas.microsoft.com/office/powerpoint/2010/main" val="103236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1409</Words>
  <Application>Microsoft Macintosh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Times New Roman</vt:lpstr>
      <vt:lpstr>Office Teması</vt:lpstr>
      <vt:lpstr>Varlık Yönetimi Platformu: Enerji Yönetim Sistemlerinde Tahmin Hassasiyetinin Optimizasyon Performansına Etkisi </vt:lpstr>
      <vt:lpstr>İçindekiler</vt:lpstr>
      <vt:lpstr>Enerji Yönetim Sistemleri</vt:lpstr>
      <vt:lpstr>Yenilenebilir Enerji ve Enerji Yönetim Sistemleri</vt:lpstr>
      <vt:lpstr>Yenilenebilir Enerji ve Enerji Yönetim Sistemleri</vt:lpstr>
      <vt:lpstr>Gerçekleştirilen Proje Amacı</vt:lpstr>
      <vt:lpstr>EYS Amaçları</vt:lpstr>
      <vt:lpstr>EYS Optimizasyon Teknikleri</vt:lpstr>
      <vt:lpstr>Önerilen Yöntem</vt:lpstr>
      <vt:lpstr>Model Girdileri</vt:lpstr>
      <vt:lpstr>Model Girdileri</vt:lpstr>
      <vt:lpstr>Senaryo-1</vt:lpstr>
      <vt:lpstr>Senaryo-2</vt:lpstr>
      <vt:lpstr>Senaryo-3</vt:lpstr>
      <vt:lpstr>Sonuçlar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Ertuğrul Özer</cp:lastModifiedBy>
  <cp:revision>13</cp:revision>
  <dcterms:created xsi:type="dcterms:W3CDTF">2024-08-08T07:03:42Z</dcterms:created>
  <dcterms:modified xsi:type="dcterms:W3CDTF">2024-09-20T21:29:02Z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9ce75a-945b-429a-90af-c1a3517eca2b_Enabled">
    <vt:lpwstr>true</vt:lpwstr>
  </property>
  <property fmtid="{D5CDD505-2E9C-101B-9397-08002B2CF9AE}" pid="3" name="MSIP_Label_f49ce75a-945b-429a-90af-c1a3517eca2b_SetDate">
    <vt:lpwstr>2024-09-20T13:49:24Z</vt:lpwstr>
  </property>
  <property fmtid="{D5CDD505-2E9C-101B-9397-08002B2CF9AE}" pid="4" name="MSIP_Label_f49ce75a-945b-429a-90af-c1a3517eca2b_Method">
    <vt:lpwstr>Privileged</vt:lpwstr>
  </property>
  <property fmtid="{D5CDD505-2E9C-101B-9397-08002B2CF9AE}" pid="5" name="MSIP_Label_f49ce75a-945b-429a-90af-c1a3517eca2b_Name">
    <vt:lpwstr>Hizmete Özel</vt:lpwstr>
  </property>
  <property fmtid="{D5CDD505-2E9C-101B-9397-08002B2CF9AE}" pid="6" name="MSIP_Label_f49ce75a-945b-429a-90af-c1a3517eca2b_SiteId">
    <vt:lpwstr>2c6d33c0-d62b-4623-b965-c88a0515e03c</vt:lpwstr>
  </property>
  <property fmtid="{D5CDD505-2E9C-101B-9397-08002B2CF9AE}" pid="7" name="MSIP_Label_f49ce75a-945b-429a-90af-c1a3517eca2b_ActionId">
    <vt:lpwstr>06364c6d-f0a5-4c33-9786-d4d30c95964a</vt:lpwstr>
  </property>
  <property fmtid="{D5CDD505-2E9C-101B-9397-08002B2CF9AE}" pid="8" name="MSIP_Label_f49ce75a-945b-429a-90af-c1a3517eca2b_ContentBits">
    <vt:lpwstr>2</vt:lpwstr>
  </property>
  <property fmtid="{D5CDD505-2E9C-101B-9397-08002B2CF9AE}" pid="9" name="ClassificationContentMarkingFooterLocations">
    <vt:lpwstr>Office Teması:8</vt:lpwstr>
  </property>
  <property fmtid="{D5CDD505-2E9C-101B-9397-08002B2CF9AE}" pid="10" name="ClassificationContentMarkingFooterText">
    <vt:lpwstr>Hizmete Özel </vt:lpwstr>
  </property>
</Properties>
</file>